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55"/>
  </p:notesMasterIdLst>
  <p:handoutMasterIdLst>
    <p:handoutMasterId r:id="rId56"/>
  </p:handoutMasterIdLst>
  <p:sldIdLst>
    <p:sldId id="417" r:id="rId2"/>
    <p:sldId id="256" r:id="rId3"/>
    <p:sldId id="409" r:id="rId4"/>
    <p:sldId id="257" r:id="rId5"/>
    <p:sldId id="386" r:id="rId6"/>
    <p:sldId id="258" r:id="rId7"/>
    <p:sldId id="360" r:id="rId8"/>
    <p:sldId id="364" r:id="rId9"/>
    <p:sldId id="263" r:id="rId10"/>
    <p:sldId id="269" r:id="rId11"/>
    <p:sldId id="272" r:id="rId12"/>
    <p:sldId id="414" r:id="rId13"/>
    <p:sldId id="415" r:id="rId14"/>
    <p:sldId id="396" r:id="rId15"/>
    <p:sldId id="416" r:id="rId16"/>
    <p:sldId id="374" r:id="rId17"/>
    <p:sldId id="375" r:id="rId18"/>
    <p:sldId id="281" r:id="rId19"/>
    <p:sldId id="412" r:id="rId20"/>
    <p:sldId id="413" r:id="rId21"/>
    <p:sldId id="282" r:id="rId22"/>
    <p:sldId id="286" r:id="rId23"/>
    <p:sldId id="293" r:id="rId24"/>
    <p:sldId id="295" r:id="rId25"/>
    <p:sldId id="301" r:id="rId26"/>
    <p:sldId id="366" r:id="rId27"/>
    <p:sldId id="368" r:id="rId28"/>
    <p:sldId id="369" r:id="rId29"/>
    <p:sldId id="310" r:id="rId30"/>
    <p:sldId id="371" r:id="rId31"/>
    <p:sldId id="319" r:id="rId32"/>
    <p:sldId id="372" r:id="rId33"/>
    <p:sldId id="373" r:id="rId34"/>
    <p:sldId id="326" r:id="rId35"/>
    <p:sldId id="385" r:id="rId36"/>
    <p:sldId id="329" r:id="rId37"/>
    <p:sldId id="378" r:id="rId38"/>
    <p:sldId id="394" r:id="rId39"/>
    <p:sldId id="380" r:id="rId40"/>
    <p:sldId id="397" r:id="rId41"/>
    <p:sldId id="398" r:id="rId42"/>
    <p:sldId id="399" r:id="rId43"/>
    <p:sldId id="400" r:id="rId44"/>
    <p:sldId id="401" r:id="rId45"/>
    <p:sldId id="402" r:id="rId46"/>
    <p:sldId id="382" r:id="rId47"/>
    <p:sldId id="393" r:id="rId48"/>
    <p:sldId id="349" r:id="rId49"/>
    <p:sldId id="377" r:id="rId50"/>
    <p:sldId id="407" r:id="rId51"/>
    <p:sldId id="403" r:id="rId52"/>
    <p:sldId id="404" r:id="rId53"/>
    <p:sldId id="388" r:id="rId5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defRPr sz="2800" i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defRPr sz="2800" i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defRPr sz="2800" i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defRPr sz="2800" i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0000"/>
      <a:buFont typeface="Wingdings" pitchFamily="2" charset="2"/>
      <a:defRPr sz="2800" i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i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i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i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i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e Kormos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56A"/>
    <a:srgbClr val="FEE97E"/>
    <a:srgbClr val="015B52"/>
    <a:srgbClr val="003366"/>
    <a:srgbClr val="014740"/>
    <a:srgbClr val="01635A"/>
    <a:srgbClr val="029C8D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37" autoAdjust="0"/>
    <p:restoredTop sz="91932" autoAdjust="0"/>
  </p:normalViewPr>
  <p:slideViewPr>
    <p:cSldViewPr showGuides="1">
      <p:cViewPr>
        <p:scale>
          <a:sx n="66" d="100"/>
          <a:sy n="66" d="100"/>
        </p:scale>
        <p:origin x="-936" y="24"/>
      </p:cViewPr>
      <p:guideLst>
        <p:guide orient="horz" pos="240"/>
        <p:guide pos="1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64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08" tIns="48404" rIns="96808" bIns="48404" numCol="1" anchor="t" anchorCtr="0" compatLnSpc="1">
            <a:prstTxWarp prst="textNoShape">
              <a:avLst/>
            </a:prstTxWarp>
          </a:bodyPr>
          <a:lstStyle>
            <a:lvl1pPr defTabSz="968375">
              <a:spcBef>
                <a:spcPct val="0"/>
              </a:spcBef>
              <a:buClrTx/>
              <a:buSzTx/>
              <a:buFontTx/>
              <a:buNone/>
              <a:defRPr sz="1300" i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08" tIns="48404" rIns="96808" bIns="48404" numCol="1" anchor="t" anchorCtr="0" compatLnSpc="1">
            <a:prstTxWarp prst="textNoShape">
              <a:avLst/>
            </a:prstTxWarp>
          </a:bodyPr>
          <a:lstStyle>
            <a:lvl1pPr algn="r" defTabSz="968375">
              <a:spcBef>
                <a:spcPct val="0"/>
              </a:spcBef>
              <a:buClrTx/>
              <a:buSzTx/>
              <a:buFontTx/>
              <a:buNone/>
              <a:defRPr sz="1300" i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08" tIns="48404" rIns="96808" bIns="48404" numCol="1" anchor="b" anchorCtr="0" compatLnSpc="1">
            <a:prstTxWarp prst="textNoShape">
              <a:avLst/>
            </a:prstTxWarp>
          </a:bodyPr>
          <a:lstStyle>
            <a:lvl1pPr defTabSz="968375">
              <a:spcBef>
                <a:spcPct val="0"/>
              </a:spcBef>
              <a:buClrTx/>
              <a:buSzTx/>
              <a:buFontTx/>
              <a:buNone/>
              <a:defRPr sz="1300" i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08" tIns="48404" rIns="96808" bIns="48404" numCol="1" anchor="b" anchorCtr="0" compatLnSpc="1">
            <a:prstTxWarp prst="textNoShape">
              <a:avLst/>
            </a:prstTxWarp>
          </a:bodyPr>
          <a:lstStyle>
            <a:lvl1pPr algn="r" defTabSz="968375">
              <a:spcBef>
                <a:spcPct val="0"/>
              </a:spcBef>
              <a:buClrTx/>
              <a:buSzTx/>
              <a:buFontTx/>
              <a:buNone/>
              <a:defRPr sz="1300" i="0">
                <a:solidFill>
                  <a:schemeClr val="tx1"/>
                </a:solidFill>
                <a:effectLst/>
              </a:defRPr>
            </a:lvl1pPr>
          </a:lstStyle>
          <a:p>
            <a:fld id="{2D51908B-9228-4B15-9DE8-4E69164807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effectLst/>
              </a:defRPr>
            </a:lvl1pPr>
          </a:lstStyle>
          <a:p>
            <a:fld id="{FC231E24-8F1D-463F-8859-A47FA59592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125DE5-F1A1-44BA-8E3F-BD5D8483C8C2}" type="slidenum">
              <a:rPr lang="en-US"/>
              <a:pPr/>
              <a:t>45</a:t>
            </a:fld>
            <a:endParaRPr lang="en-US"/>
          </a:p>
        </p:txBody>
      </p:sp>
      <p:sp>
        <p:nvSpPr>
          <p:cNvPr id="513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Orthodox Christians should understand that the Sacrament of Holy Unction/Anointing with Oil at times of Sickness is not the </a:t>
            </a:r>
            <a:r>
              <a:rPr lang="en-US" i="1"/>
              <a:t>“last right”</a:t>
            </a:r>
            <a:r>
              <a:rPr lang="en-US"/>
              <a:t> for the faithful Christian. It is, rather, </a:t>
            </a:r>
            <a:r>
              <a:rPr lang="en-US" i="1"/>
              <a:t>“unto the healing of soul and body.”</a:t>
            </a:r>
            <a:endParaRPr lang="en-US"/>
          </a:p>
          <a:p>
            <a:r>
              <a:rPr lang="en-US"/>
              <a:t>Pastoral solicitude for the sick is manifested in the celebration of the Mystery (Sacrament) of Holy Anointing which has its scriptural basis in Mark 6:13 and the Universal Epistle of St. James 5:1.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91A3DA-F2FE-4753-BB06-3E1287970068}" type="slidenum">
              <a:rPr lang="en-US"/>
              <a:pPr/>
              <a:t>49</a:t>
            </a:fld>
            <a:endParaRPr lang="en-US"/>
          </a:p>
        </p:txBody>
      </p:sp>
      <p:sp>
        <p:nvSpPr>
          <p:cNvPr id="512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1400"/>
              <a:t>Our Time 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In fact our very lives and all life!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Our Talent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Those blessings that make us unique…                                                              so that in all we do God may be glorified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Our Treasure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Material possessions 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bestowed by God…   shared with others in need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Our Time 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In fact our very lives and all life!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Our Talent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Those blessings that make us unique… so that in all we do God may be glorified</a:t>
            </a:r>
          </a:p>
          <a:p>
            <a:pPr lvl="1">
              <a:lnSpc>
                <a:spcPct val="90000"/>
              </a:lnSpc>
            </a:pPr>
            <a:r>
              <a:rPr lang="en-US" sz="1400"/>
              <a:t>Our Treasure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Material possessions </a:t>
            </a:r>
          </a:p>
          <a:p>
            <a:pPr lvl="2">
              <a:lnSpc>
                <a:spcPct val="90000"/>
              </a:lnSpc>
            </a:pPr>
            <a:r>
              <a:rPr lang="en-US" sz="1400"/>
              <a:t>bestowed by God…   shared with others in need</a:t>
            </a:r>
            <a:endParaRPr lang="en-US"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9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30275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939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939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29400" name="Rectangle 24"/>
          <p:cNvSpPr>
            <a:spLocks noGrp="1" noChangeArrowheads="1"/>
          </p:cNvSpPr>
          <p:nvPr>
            <p:ph type="ftr" sz="quarter" idx="3"/>
          </p:nvPr>
        </p:nvSpPr>
        <p:spPr>
          <a:xfrm>
            <a:off x="1905000" y="6248400"/>
            <a:ext cx="5410200" cy="4572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22940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4C3130D-B46E-4142-B883-8B5C4D43A2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C24B3-2BDB-424F-9ABC-31F275CA7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87B7E-A080-4100-97C6-B642D2CBBB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1AA40EE-B795-4C3D-BED6-5DCF07377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7244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0664791-5FA6-4EF9-BE54-FD48458187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4BF53-3BE5-40D0-934A-0902913F7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4A119-BBF3-42C9-8063-284CEA7C2E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2C6FD-461E-458A-BA7A-97F2349F6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9AAD1A-49ED-4C68-BFF1-1755A7817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DEA83-3F38-479F-AF0C-0184AA0227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87631-D0FA-40D1-8645-61D282BC5D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21CD-43EE-4C09-8E7C-0F406D534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A2B5C-E9E0-45F4-8AFF-FAD74D9DD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7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837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837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2837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33600" y="6324600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22837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B2E2681-3417-4F7F-917D-AE358885A1E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0A3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F0A3"/>
          </a:solidFill>
          <a:effectLst>
            <a:outerShdw blurRad="38100" dist="38100" dir="2700000" algn="tl">
              <a:srgbClr val="000000"/>
            </a:outerShdw>
          </a:effectLst>
          <a:latin typeface="Californian FB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F0A3"/>
          </a:solidFill>
          <a:effectLst>
            <a:outerShdw blurRad="38100" dist="38100" dir="2700000" algn="tl">
              <a:srgbClr val="000000"/>
            </a:outerShdw>
          </a:effectLst>
          <a:latin typeface="Californian FB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F0A3"/>
          </a:solidFill>
          <a:effectLst>
            <a:outerShdw blurRad="38100" dist="38100" dir="2700000" algn="tl">
              <a:srgbClr val="000000"/>
            </a:outerShdw>
          </a:effectLst>
          <a:latin typeface="Californian FB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F0A3"/>
          </a:solidFill>
          <a:effectLst>
            <a:outerShdw blurRad="38100" dist="38100" dir="2700000" algn="tl">
              <a:srgbClr val="000000"/>
            </a:outerShdw>
          </a:effectLst>
          <a:latin typeface="Californian FB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F0A3"/>
          </a:solidFill>
          <a:effectLst>
            <a:outerShdw blurRad="38100" dist="38100" dir="2700000" algn="tl">
              <a:srgbClr val="000000"/>
            </a:outerShdw>
          </a:effectLst>
          <a:latin typeface="Californian FB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F0A3"/>
          </a:solidFill>
          <a:effectLst>
            <a:outerShdw blurRad="38100" dist="38100" dir="2700000" algn="tl">
              <a:srgbClr val="000000"/>
            </a:outerShdw>
          </a:effectLst>
          <a:latin typeface="Californian FB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F0A3"/>
          </a:solidFill>
          <a:effectLst>
            <a:outerShdw blurRad="38100" dist="38100" dir="2700000" algn="tl">
              <a:srgbClr val="000000"/>
            </a:outerShdw>
          </a:effectLst>
          <a:latin typeface="Californian FB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F0A3"/>
          </a:solidFill>
          <a:effectLst>
            <a:outerShdw blurRad="38100" dist="38100" dir="2700000" algn="tl">
              <a:srgbClr val="000000"/>
            </a:outerShdw>
          </a:effectLst>
          <a:latin typeface="Californian FB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EE56A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ABB8C-045D-4FF0-B297-F02358BBA481}" type="slidenum">
              <a:rPr lang="en-US"/>
              <a:pPr/>
              <a:t>1</a:t>
            </a:fld>
            <a:endParaRPr lang="en-US"/>
          </a:p>
        </p:txBody>
      </p:sp>
      <p:sp>
        <p:nvSpPr>
          <p:cNvPr id="5140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Users Manual</a:t>
            </a:r>
          </a:p>
        </p:txBody>
      </p:sp>
      <p:sp>
        <p:nvSpPr>
          <p:cNvPr id="514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4911725"/>
          </a:xfrm>
        </p:spPr>
        <p:txBody>
          <a:bodyPr/>
          <a:lstStyle/>
          <a:p>
            <a:pPr marL="231775" indent="-231775">
              <a:lnSpc>
                <a:spcPct val="80000"/>
              </a:lnSpc>
            </a:pPr>
            <a:r>
              <a:rPr lang="en-US" sz="1600" dirty="0" smtClean="0"/>
              <a:t>This </a:t>
            </a:r>
            <a:r>
              <a:rPr lang="en-US" sz="1600" dirty="0"/>
              <a:t>is NOT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/>
              <a:t>A full catechism. 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/>
              <a:t>An adult ed. class for parishioners. 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/>
              <a:t>Designed to </a:t>
            </a:r>
            <a:r>
              <a:rPr lang="en-US" sz="1400" u="sng" dirty="0"/>
              <a:t>convince</a:t>
            </a:r>
            <a:r>
              <a:rPr lang="en-US" sz="1400" dirty="0"/>
              <a:t> someone to convert or return to the Church.</a:t>
            </a:r>
          </a:p>
          <a:p>
            <a:pPr marL="231775" indent="-231775">
              <a:lnSpc>
                <a:spcPct val="80000"/>
              </a:lnSpc>
            </a:pPr>
            <a:r>
              <a:rPr lang="en-US" sz="1600" dirty="0"/>
              <a:t>It is: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/>
              <a:t>Designed for three short evening classes. Why three? Arbitrary. (Also, if you have to ask “why three?” you definitely need this class!)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/>
              <a:t>Designed to generate an appetite for more …eventually, perhaps leading to catechesis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/>
              <a:t>Be delivered by priests, deacons and/or lay catechists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/>
              <a:t>Assumed attendees are from a variety of backgrounds. It is not tuned to specific interests of a particular </a:t>
            </a:r>
            <a:r>
              <a:rPr lang="en-US" sz="1400" dirty="0" smtClean="0"/>
              <a:t>audience.</a:t>
            </a:r>
            <a:endParaRPr lang="en-US" sz="1400" dirty="0"/>
          </a:p>
          <a:p>
            <a:pPr marL="566738" lvl="1" indent="-220663">
              <a:lnSpc>
                <a:spcPct val="80000"/>
              </a:lnSpc>
            </a:pPr>
            <a:r>
              <a:rPr lang="en-US" sz="1400" dirty="0" smtClean="0"/>
              <a:t>Assumes </a:t>
            </a:r>
            <a:r>
              <a:rPr lang="en-US" sz="1400" dirty="0"/>
              <a:t>that we have a class (group environment) not an individual learner. </a:t>
            </a:r>
          </a:p>
          <a:p>
            <a:pPr marL="231775" indent="-231775">
              <a:lnSpc>
                <a:spcPct val="80000"/>
              </a:lnSpc>
            </a:pPr>
            <a:r>
              <a:rPr lang="en-US" sz="1600" dirty="0"/>
              <a:t>You can customize this as much as you want. 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/>
              <a:t>Add your parish name, location </a:t>
            </a:r>
          </a:p>
          <a:p>
            <a:pPr marL="566738" lvl="1" indent="-220663">
              <a:lnSpc>
                <a:spcPct val="80000"/>
              </a:lnSpc>
            </a:pPr>
            <a:r>
              <a:rPr lang="en-US" sz="1400" dirty="0"/>
              <a:t>Use local photos. </a:t>
            </a:r>
          </a:p>
          <a:p>
            <a:pPr marL="231775" indent="-231775">
              <a:lnSpc>
                <a:spcPct val="80000"/>
              </a:lnSpc>
            </a:pPr>
            <a:r>
              <a:rPr lang="en-US" sz="1600" dirty="0"/>
              <a:t>Delete this slide before presenting. (But you knew that!)</a:t>
            </a:r>
          </a:p>
          <a:p>
            <a:pPr marL="231775" indent="-231775">
              <a:lnSpc>
                <a:spcPct val="80000"/>
              </a:lnSpc>
            </a:pPr>
            <a:r>
              <a:rPr lang="en-US" sz="1600" dirty="0"/>
              <a:t>Hope this effort is helpful. If so tell your friends. If not tell me. Pass on ideas for other topics </a:t>
            </a:r>
          </a:p>
          <a:p>
            <a:pPr marL="231775" indent="-231775"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 marL="231775" indent="-231775">
              <a:lnSpc>
                <a:spcPct val="80000"/>
              </a:lnSpc>
              <a:buFont typeface="Wingdings" pitchFamily="2" charset="2"/>
              <a:buNone/>
            </a:pPr>
            <a:r>
              <a:rPr lang="en-US" sz="1600" dirty="0"/>
              <a:t>Thank you for interest.    Joe Kormos 513-683-1911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Orthodox Christian Church</a:t>
            </a:r>
          </a:p>
        </p:txBody>
      </p:sp>
      <p:sp>
        <p:nvSpPr>
          <p:cNvPr id="3072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b="1" i="1">
                <a:solidFill>
                  <a:schemeClr val="tx2"/>
                </a:solidFill>
              </a:rPr>
              <a:t>Origins</a:t>
            </a:r>
          </a:p>
          <a:p>
            <a:pPr>
              <a:lnSpc>
                <a:spcPct val="90000"/>
              </a:lnSpc>
            </a:pPr>
            <a:r>
              <a:rPr lang="en-US" sz="2800"/>
              <a:t>Traces its origins to Jesus Christ and the apostles</a:t>
            </a:r>
          </a:p>
          <a:p>
            <a:pPr>
              <a:lnSpc>
                <a:spcPct val="90000"/>
              </a:lnSpc>
            </a:pPr>
            <a:r>
              <a:rPr lang="en-US" sz="2800"/>
              <a:t>Born on day of Pentecost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50 days after Christ’s resurrection </a:t>
            </a:r>
          </a:p>
          <a:p>
            <a:pPr marL="914400" lvl="2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/>
              <a:t>when the Holy Spirit descended upon the Apostles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Apostles went throughout the world </a:t>
            </a:r>
          </a:p>
          <a:p>
            <a:pPr marL="914400" lvl="2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/>
              <a:t>proclaiming the Good News of the Risen Christ to all who would listen</a:t>
            </a:r>
          </a:p>
          <a:p>
            <a:pPr>
              <a:lnSpc>
                <a:spcPct val="90000"/>
              </a:lnSpc>
            </a:pPr>
            <a:r>
              <a:rPr lang="en-US" sz="2800"/>
              <a:t>Subsequently spread to every corner of the world</a:t>
            </a:r>
          </a:p>
          <a:p>
            <a:pPr>
              <a:lnSpc>
                <a:spcPct val="90000"/>
              </a:lnSpc>
            </a:pPr>
            <a:r>
              <a:rPr lang="en-US" sz="2800"/>
              <a:t>Planted in North America by Orthodox missionaries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Alaska, 1794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83" name="Picture 11" descr="world%20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85888"/>
            <a:ext cx="8915400" cy="5178425"/>
          </a:xfrm>
          <a:prstGeom prst="rect">
            <a:avLst/>
          </a:prstGeom>
          <a:noFill/>
        </p:spPr>
      </p:pic>
      <p:sp>
        <p:nvSpPr>
          <p:cNvPr id="310284" name="Rectangle 12"/>
          <p:cNvSpPr>
            <a:spLocks noChangeArrowheads="1"/>
          </p:cNvSpPr>
          <p:nvPr/>
        </p:nvSpPr>
        <p:spPr bwMode="auto">
          <a:xfrm>
            <a:off x="228600" y="1219200"/>
            <a:ext cx="8915400" cy="5410200"/>
          </a:xfrm>
          <a:prstGeom prst="rect">
            <a:avLst/>
          </a:prstGeom>
          <a:solidFill>
            <a:srgbClr val="015B52">
              <a:alpha val="6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Orthodox Church Today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77200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Throughout the world</a:t>
            </a:r>
          </a:p>
          <a:p>
            <a:pPr lvl="1">
              <a:lnSpc>
                <a:spcPct val="90000"/>
              </a:lnSpc>
            </a:pPr>
            <a:r>
              <a:rPr lang="en-US"/>
              <a:t>300,000,000 Orthodox Christians</a:t>
            </a:r>
          </a:p>
          <a:p>
            <a:pPr>
              <a:lnSpc>
                <a:spcPct val="90000"/>
              </a:lnSpc>
            </a:pPr>
            <a:r>
              <a:rPr lang="en-US"/>
              <a:t>In North America</a:t>
            </a:r>
          </a:p>
          <a:p>
            <a:pPr lvl="1">
              <a:lnSpc>
                <a:spcPct val="90000"/>
              </a:lnSpc>
            </a:pPr>
            <a:r>
              <a:rPr lang="en-US"/>
              <a:t>2,000,000 Orthodox Christians</a:t>
            </a:r>
          </a:p>
          <a:p>
            <a:pPr lvl="1">
              <a:lnSpc>
                <a:spcPct val="90000"/>
              </a:lnSpc>
            </a:pPr>
            <a:r>
              <a:rPr lang="en-US"/>
              <a:t>2800 parishes, missions institutions and monasteries</a:t>
            </a:r>
          </a:p>
          <a:p>
            <a:pPr>
              <a:lnSpc>
                <a:spcPct val="90000"/>
              </a:lnSpc>
            </a:pPr>
            <a:r>
              <a:rPr lang="en-US"/>
              <a:t>The Church continues to invite people to </a:t>
            </a:r>
          </a:p>
          <a:p>
            <a:pPr lvl="1">
              <a:lnSpc>
                <a:spcPct val="90000"/>
              </a:lnSpc>
            </a:pPr>
            <a:r>
              <a:rPr lang="en-US"/>
              <a:t>Come and see the fullness of the faith</a:t>
            </a:r>
          </a:p>
          <a:p>
            <a:pPr lvl="1">
              <a:lnSpc>
                <a:spcPct val="90000"/>
              </a:lnSpc>
            </a:pPr>
            <a:r>
              <a:rPr lang="en-US"/>
              <a:t>Embrace it as their own</a:t>
            </a:r>
          </a:p>
          <a:p>
            <a:pPr lvl="1">
              <a:lnSpc>
                <a:spcPct val="90000"/>
              </a:lnSpc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76C65-6AE7-4D94-9027-60FE48CDF1E5}" type="slidenum">
              <a:rPr lang="en-US"/>
              <a:pPr/>
              <a:t>12</a:t>
            </a:fld>
            <a:endParaRPr lang="en-US"/>
          </a:p>
        </p:txBody>
      </p:sp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Orthodox Christians </a:t>
            </a:r>
          </a:p>
        </p:txBody>
      </p:sp>
      <p:pic>
        <p:nvPicPr>
          <p:cNvPr id="504835" name="Picture 3" descr="DSC_00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5029200" cy="334486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04838" name="AutoShape 6"/>
          <p:cNvSpPr>
            <a:spLocks noChangeArrowheads="1"/>
          </p:cNvSpPr>
          <p:nvPr/>
        </p:nvSpPr>
        <p:spPr bwMode="auto">
          <a:xfrm>
            <a:off x="465138" y="4808538"/>
            <a:ext cx="5302250" cy="1144587"/>
          </a:xfrm>
          <a:prstGeom prst="bevel">
            <a:avLst>
              <a:gd name="adj" fmla="val 8870"/>
            </a:avLst>
          </a:prstGeom>
          <a:solidFill>
            <a:srgbClr val="014740">
              <a:alpha val="82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Worship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Public “liturgy” &amp; private prayer</a:t>
            </a:r>
          </a:p>
        </p:txBody>
      </p:sp>
      <p:sp>
        <p:nvSpPr>
          <p:cNvPr id="504839" name="Text Box 7"/>
          <p:cNvSpPr txBox="1">
            <a:spLocks noChangeArrowheads="1"/>
          </p:cNvSpPr>
          <p:nvPr/>
        </p:nvSpPr>
        <p:spPr bwMode="auto">
          <a:xfrm>
            <a:off x="685800" y="1447800"/>
            <a:ext cx="379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Attempt to serve God by: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65CEB-6D46-4D18-AEAE-36DCC978603F}" type="slidenum">
              <a:rPr lang="en-US"/>
              <a:pPr/>
              <a:t>13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Orthodox Christians </a:t>
            </a:r>
          </a:p>
        </p:txBody>
      </p:sp>
      <p:pic>
        <p:nvPicPr>
          <p:cNvPr id="505861" name="Picture 5" descr="CWS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057400"/>
            <a:ext cx="4572000" cy="374332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05863" name="Text Box 7"/>
          <p:cNvSpPr txBox="1">
            <a:spLocks noChangeArrowheads="1"/>
          </p:cNvSpPr>
          <p:nvPr/>
        </p:nvSpPr>
        <p:spPr bwMode="auto">
          <a:xfrm>
            <a:off x="685800" y="1447800"/>
            <a:ext cx="379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Attempt to serve God by:</a:t>
            </a:r>
          </a:p>
        </p:txBody>
      </p:sp>
      <p:sp>
        <p:nvSpPr>
          <p:cNvPr id="505860" name="AutoShape 4"/>
          <p:cNvSpPr>
            <a:spLocks noChangeArrowheads="1"/>
          </p:cNvSpPr>
          <p:nvPr/>
        </p:nvSpPr>
        <p:spPr bwMode="auto">
          <a:xfrm>
            <a:off x="457200" y="4494213"/>
            <a:ext cx="4359275" cy="1525587"/>
          </a:xfrm>
          <a:prstGeom prst="bevel">
            <a:avLst>
              <a:gd name="adj" fmla="val 7083"/>
            </a:avLst>
          </a:prstGeom>
          <a:solidFill>
            <a:srgbClr val="014740">
              <a:alpha val="82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Fellowship 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By interacting with others in the faith community and beyond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78D3-FEF2-49ED-B8C5-C88A32CD4654}" type="slidenum">
              <a:rPr lang="en-US"/>
              <a:pPr/>
              <a:t>14</a:t>
            </a:fld>
            <a:endParaRPr lang="en-US"/>
          </a:p>
        </p:txBody>
      </p:sp>
      <p:pic>
        <p:nvPicPr>
          <p:cNvPr id="483339" name="Picture 11" descr="WHEELCHAI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2727325" cy="34290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Orthodox Christians 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Attempt to serve God by:</a:t>
            </a:r>
          </a:p>
        </p:txBody>
      </p:sp>
      <p:sp>
        <p:nvSpPr>
          <p:cNvPr id="483334" name="AutoShape 6"/>
          <p:cNvSpPr>
            <a:spLocks noChangeArrowheads="1"/>
          </p:cNvSpPr>
          <p:nvPr/>
        </p:nvSpPr>
        <p:spPr bwMode="auto">
          <a:xfrm>
            <a:off x="457200" y="4500563"/>
            <a:ext cx="6342063" cy="1519237"/>
          </a:xfrm>
          <a:prstGeom prst="bevel">
            <a:avLst>
              <a:gd name="adj" fmla="val 6898"/>
            </a:avLst>
          </a:prstGeom>
          <a:solidFill>
            <a:srgbClr val="014740">
              <a:alpha val="82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Discipleship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Fasting, almsgiving and reaching out to others, especially those in spiritual and material need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6882" name="Picture 2" descr="xmasstkg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5791200" cy="385286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06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Orthodox Christians </a:t>
            </a:r>
          </a:p>
        </p:txBody>
      </p:sp>
      <p:sp>
        <p:nvSpPr>
          <p:cNvPr id="5068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800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Attempt to serve God by:</a:t>
            </a:r>
          </a:p>
        </p:txBody>
      </p:sp>
      <p:sp>
        <p:nvSpPr>
          <p:cNvPr id="506885" name="AutoShape 5"/>
          <p:cNvSpPr>
            <a:spLocks noChangeArrowheads="1"/>
          </p:cNvSpPr>
          <p:nvPr/>
        </p:nvSpPr>
        <p:spPr bwMode="auto">
          <a:xfrm>
            <a:off x="228600" y="4986338"/>
            <a:ext cx="5907088" cy="1566862"/>
          </a:xfrm>
          <a:prstGeom prst="bevel">
            <a:avLst>
              <a:gd name="adj" fmla="val 8306"/>
            </a:avLst>
          </a:prstGeom>
          <a:solidFill>
            <a:srgbClr val="014740">
              <a:alpha val="82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Stewardship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Wisely managing the gifts of time, talent and treasure with which God has blessed us.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Next Week</a:t>
            </a: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Session 2 – What We Believe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C3130D-B46E-4142-B883-8B5C4D43A22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C3130D-B46E-4142-B883-8B5C4D43A22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3" name="Picture 5" descr="christchosen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581400"/>
            <a:ext cx="1895475" cy="2971800"/>
          </a:xfrm>
          <a:prstGeom prst="rect">
            <a:avLst/>
          </a:prstGeom>
          <a:noFill/>
        </p:spPr>
      </p:pic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3200">
                <a:solidFill>
                  <a:schemeClr val="tx1"/>
                </a:solidFill>
              </a:rPr>
              <a:t>Orthodox Christianity</a:t>
            </a:r>
            <a:r>
              <a:rPr lang="en-US">
                <a:solidFill>
                  <a:schemeClr val="tx1"/>
                </a:solidFill>
              </a:rPr>
              <a:t> </a:t>
            </a:r>
            <a:br>
              <a:rPr lang="en-US">
                <a:solidFill>
                  <a:schemeClr val="tx1"/>
                </a:solidFill>
              </a:rPr>
            </a:br>
            <a:r>
              <a:rPr lang="en-US" b="0"/>
              <a:t>What We Believe </a:t>
            </a:r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819400"/>
            <a:ext cx="6400800" cy="1752600"/>
          </a:xfrm>
        </p:spPr>
        <p:txBody>
          <a:bodyPr/>
          <a:lstStyle/>
          <a:p>
            <a:r>
              <a:rPr lang="en-US"/>
              <a:t>Session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C3130D-B46E-4142-B883-8B5C4D43A22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2A88C-A733-4F75-A67D-BCC0EB85129B}" type="slidenum">
              <a:rPr lang="en-US"/>
              <a:pPr/>
              <a:t>19</a:t>
            </a:fld>
            <a:endParaRPr lang="en-US"/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Scripture</a:t>
            </a:r>
          </a:p>
          <a:p>
            <a:r>
              <a:rPr lang="en-US"/>
              <a:t>Tradition</a:t>
            </a:r>
          </a:p>
          <a:p>
            <a:r>
              <a:rPr lang="en-US"/>
              <a:t>Trinity</a:t>
            </a:r>
          </a:p>
          <a:p>
            <a:r>
              <a:rPr lang="en-US"/>
              <a:t>The Church</a:t>
            </a:r>
          </a:p>
          <a:p>
            <a:r>
              <a:rPr lang="en-US"/>
              <a:t>Salvation</a:t>
            </a:r>
          </a:p>
        </p:txBody>
      </p:sp>
      <p:pic>
        <p:nvPicPr>
          <p:cNvPr id="502788" name="Picture 4" descr="DSC_00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371600"/>
            <a:ext cx="2419350" cy="16113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502789" name="Picture 5" descr="00999_RT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752600"/>
            <a:ext cx="3143250" cy="235743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502790" name="Picture 6" descr="DSC_00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429000"/>
            <a:ext cx="2990850" cy="198913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15B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02" name="Rectangle 1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Introduction to </a:t>
            </a:r>
            <a:br>
              <a:rPr lang="en-US"/>
            </a:br>
            <a:r>
              <a:rPr lang="en-US"/>
              <a:t>Orthodox Christianity</a:t>
            </a:r>
          </a:p>
        </p:txBody>
      </p:sp>
      <p:pic>
        <p:nvPicPr>
          <p:cNvPr id="293901" name="Picture 13" descr="christchosen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4191000"/>
            <a:ext cx="1506538" cy="2362200"/>
          </a:xfrm>
          <a:prstGeom prst="rect">
            <a:avLst/>
          </a:prstGeom>
          <a:noFill/>
        </p:spPr>
      </p:pic>
      <p:sp>
        <p:nvSpPr>
          <p:cNvPr id="293903" name="Rectangle 1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  Three Session Class </a:t>
            </a:r>
          </a:p>
          <a:p>
            <a:r>
              <a:rPr lang="en-US"/>
              <a:t>for Inquirers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C3130D-B46E-4142-B883-8B5C4D43A22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1A2EB-5E8B-4D0D-8BF4-02CEADB05535}" type="slidenum">
              <a:rPr lang="en-US"/>
              <a:pPr/>
              <a:t>20</a:t>
            </a:fld>
            <a:endParaRPr lang="en-US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Holy Scripture</a:t>
            </a:r>
          </a:p>
        </p:txBody>
      </p:sp>
      <p:pic>
        <p:nvPicPr>
          <p:cNvPr id="503811" name="Picture 3" descr="Gospel Rea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295400"/>
            <a:ext cx="5410200" cy="48879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03812" name="AutoShape 4"/>
          <p:cNvSpPr>
            <a:spLocks noChangeArrowheads="1"/>
          </p:cNvSpPr>
          <p:nvPr/>
        </p:nvSpPr>
        <p:spPr bwMode="auto">
          <a:xfrm>
            <a:off x="228600" y="5257800"/>
            <a:ext cx="6278563" cy="1038225"/>
          </a:xfrm>
          <a:prstGeom prst="bevel">
            <a:avLst>
              <a:gd name="adj" fmla="val 4884"/>
            </a:avLst>
          </a:prstGeom>
          <a:solidFill>
            <a:srgbClr val="014740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inspired word of God and the written record of His revelation to humanity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2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Holy Scripture</a:t>
            </a:r>
          </a:p>
        </p:txBody>
      </p:sp>
      <p:sp>
        <p:nvSpPr>
          <p:cNvPr id="32052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791200" cy="4530725"/>
          </a:xfrm>
        </p:spPr>
        <p:txBody>
          <a:bodyPr/>
          <a:lstStyle/>
          <a:p>
            <a:r>
              <a:rPr lang="en-US" sz="2400" b="1"/>
              <a:t>Old Testament</a:t>
            </a:r>
          </a:p>
          <a:p>
            <a:pPr lvl="1"/>
            <a:r>
              <a:rPr lang="en-US" sz="2000"/>
              <a:t>Records the manner in which God prepared the world for the coming of His Son, Jesus Christ.</a:t>
            </a:r>
          </a:p>
          <a:p>
            <a:r>
              <a:rPr lang="en-US" sz="2400" b="1"/>
              <a:t>New Testament</a:t>
            </a:r>
            <a:r>
              <a:rPr lang="en-US" sz="2400"/>
              <a:t> </a:t>
            </a:r>
          </a:p>
          <a:p>
            <a:pPr lvl="1"/>
            <a:r>
              <a:rPr lang="en-US" sz="2000"/>
              <a:t>Completes and fulfills God’s revelation…</a:t>
            </a:r>
          </a:p>
          <a:p>
            <a:pPr lvl="1"/>
            <a:r>
              <a:rPr lang="en-US" sz="2000"/>
              <a:t>by proclaiming Jesus Christ as Lord, God and Savior; </a:t>
            </a:r>
          </a:p>
          <a:p>
            <a:pPr lvl="1"/>
            <a:r>
              <a:rPr lang="en-US" sz="2000"/>
              <a:t>as the very Word of God </a:t>
            </a:r>
          </a:p>
          <a:p>
            <a:pPr lvl="1"/>
            <a:r>
              <a:rPr lang="en-US" sz="2000"/>
              <a:t>Who came to live in the midst of His people;</a:t>
            </a:r>
          </a:p>
          <a:p>
            <a:pPr lvl="1"/>
            <a:r>
              <a:rPr lang="en-US" sz="2000"/>
              <a:t> and as the perfect, final and complete revelation of God to the world</a:t>
            </a:r>
          </a:p>
        </p:txBody>
      </p:sp>
      <p:pic>
        <p:nvPicPr>
          <p:cNvPr id="320519" name="Picture 7" descr="orthodox-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667000"/>
            <a:ext cx="2514600" cy="25146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Holy Tradition</a:t>
            </a:r>
          </a:p>
        </p:txBody>
      </p:sp>
      <p:sp>
        <p:nvSpPr>
          <p:cNvPr id="3246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540125"/>
          </a:xfrm>
        </p:spPr>
        <p:txBody>
          <a:bodyPr/>
          <a:lstStyle/>
          <a:p>
            <a:r>
              <a:rPr lang="en-US" sz="2800"/>
              <a:t>Is…</a:t>
            </a:r>
          </a:p>
          <a:p>
            <a:pPr lvl="1"/>
            <a:r>
              <a:rPr lang="en-US" sz="2400"/>
              <a:t>the ongoing life of God’s People</a:t>
            </a:r>
          </a:p>
          <a:p>
            <a:pPr lvl="1"/>
            <a:r>
              <a:rPr lang="en-US" sz="2400"/>
              <a:t>that which God’s People have believed, lived, experienced, celebrated and shared at all times and in all places.</a:t>
            </a:r>
          </a:p>
          <a:p>
            <a:pPr lvl="1"/>
            <a:r>
              <a:rPr lang="en-US" sz="2400"/>
              <a:t>the living link that unites God’s people in a common faith, life &amp; experience. </a:t>
            </a:r>
          </a:p>
          <a:p>
            <a:r>
              <a:rPr lang="en-US" sz="2800"/>
              <a:t>Includes… </a:t>
            </a:r>
          </a:p>
          <a:p>
            <a:pPr lvl="1"/>
            <a:r>
              <a:rPr lang="en-US" sz="2400"/>
              <a:t>all that is essential to God’s revelation and necessary for our salvation </a:t>
            </a:r>
          </a:p>
        </p:txBody>
      </p:sp>
      <p:sp>
        <p:nvSpPr>
          <p:cNvPr id="324616" name="AutoShape 8"/>
          <p:cNvSpPr>
            <a:spLocks noChangeArrowheads="1"/>
          </p:cNvSpPr>
          <p:nvPr/>
        </p:nvSpPr>
        <p:spPr bwMode="auto">
          <a:xfrm>
            <a:off x="290513" y="1373188"/>
            <a:ext cx="8485187" cy="1065212"/>
          </a:xfrm>
          <a:prstGeom prst="bevel">
            <a:avLst>
              <a:gd name="adj" fmla="val 12500"/>
            </a:avLst>
          </a:prstGeom>
          <a:solidFill>
            <a:srgbClr val="01474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That which is passed on or given over within the Church, from the time of Jesus Christ and the apostles until the present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Holy Tradition </a:t>
            </a:r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Consists of… </a:t>
            </a:r>
          </a:p>
          <a:p>
            <a:pPr lvl="1"/>
            <a:r>
              <a:rPr lang="en-US"/>
              <a:t>Holy Scripture</a:t>
            </a:r>
          </a:p>
          <a:p>
            <a:pPr lvl="1"/>
            <a:r>
              <a:rPr lang="en-US"/>
              <a:t>Prayer &amp; liturgical worship</a:t>
            </a:r>
          </a:p>
          <a:p>
            <a:pPr lvl="1"/>
            <a:r>
              <a:rPr lang="en-US"/>
              <a:t>Accepted creeds &amp; acts of the early Church’s councils</a:t>
            </a:r>
          </a:p>
          <a:p>
            <a:pPr lvl="1"/>
            <a:r>
              <a:rPr lang="en-US"/>
              <a:t>Writings of the Holy Fathers</a:t>
            </a:r>
          </a:p>
          <a:p>
            <a:pPr lvl="1"/>
            <a:r>
              <a:rPr lang="en-US"/>
              <a:t>Lives of the saints </a:t>
            </a:r>
          </a:p>
          <a:p>
            <a:pPr lvl="1"/>
            <a:r>
              <a:rPr lang="en-US"/>
              <a:t>Artistic and musical expression of the Church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35" name="Picture 11" descr="icon_Trinity_Rubl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3938" y="1600200"/>
            <a:ext cx="276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38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Holy Trinity</a:t>
            </a:r>
          </a:p>
        </p:txBody>
      </p:sp>
      <p:sp>
        <p:nvSpPr>
          <p:cNvPr id="333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388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>
                <a:solidFill>
                  <a:schemeClr val="tx2"/>
                </a:solidFill>
              </a:rPr>
              <a:t>The one God is three separate and distinct Persons </a:t>
            </a:r>
          </a:p>
          <a:p>
            <a:pPr lvl="1"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Father, Son and Holy Spirit </a:t>
            </a:r>
          </a:p>
          <a:p>
            <a:r>
              <a:rPr lang="en-US" sz="2800"/>
              <a:t>Each Person of the Trinity… </a:t>
            </a:r>
          </a:p>
          <a:p>
            <a:pPr lvl="1"/>
            <a:r>
              <a:rPr lang="en-US" sz="2400"/>
              <a:t>Shares fully and equally in the divine nature and will </a:t>
            </a:r>
            <a:r>
              <a:rPr lang="en-US" sz="2400" b="1" i="1">
                <a:solidFill>
                  <a:schemeClr val="tx2"/>
                </a:solidFill>
              </a:rPr>
              <a:t>AND</a:t>
            </a:r>
          </a:p>
          <a:p>
            <a:pPr lvl="1"/>
            <a:r>
              <a:rPr lang="en-US" sz="2400"/>
              <a:t>Is infinite, perfect, all knowing, ever existing and eternally the same </a:t>
            </a:r>
            <a:r>
              <a:rPr lang="en-US" sz="2400" b="1" i="1">
                <a:solidFill>
                  <a:schemeClr val="tx2"/>
                </a:solidFill>
              </a:rPr>
              <a:t>AND</a:t>
            </a:r>
          </a:p>
          <a:p>
            <a:pPr lvl="1"/>
            <a:r>
              <a:rPr lang="en-US" sz="2400"/>
              <a:t>Is perfectly united to the other Persons of the Trinity in love.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Holy Trinity </a:t>
            </a:r>
            <a:r>
              <a:rPr lang="en-US" sz="2800" b="0" i="1"/>
              <a:t>(cont’d)</a:t>
            </a: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>
                <a:solidFill>
                  <a:schemeClr val="tx2"/>
                </a:solidFill>
              </a:rPr>
              <a:t>God the Father</a:t>
            </a:r>
          </a:p>
          <a:p>
            <a:pPr lvl="1"/>
            <a:r>
              <a:rPr lang="en-US"/>
              <a:t>The source of all things</a:t>
            </a:r>
          </a:p>
          <a:p>
            <a:pPr lvl="1"/>
            <a:r>
              <a:rPr lang="en-US"/>
              <a:t>Maker of Heaven and Earth</a:t>
            </a:r>
          </a:p>
          <a:p>
            <a:pPr lvl="1"/>
            <a:r>
              <a:rPr lang="en-US"/>
              <a:t>And of all things visible and invisible</a:t>
            </a:r>
          </a:p>
          <a:p>
            <a:pPr lvl="1"/>
            <a:endParaRPr lang="en-US"/>
          </a:p>
        </p:txBody>
      </p:sp>
      <p:sp>
        <p:nvSpPr>
          <p:cNvPr id="339975" name="AutoShape 7"/>
          <p:cNvSpPr>
            <a:spLocks noChangeArrowheads="1"/>
          </p:cNvSpPr>
          <p:nvPr/>
        </p:nvSpPr>
        <p:spPr bwMode="auto">
          <a:xfrm>
            <a:off x="1441450" y="4260850"/>
            <a:ext cx="6481763" cy="1054100"/>
          </a:xfrm>
          <a:prstGeom prst="bevel">
            <a:avLst>
              <a:gd name="adj" fmla="val 5634"/>
            </a:avLst>
          </a:prstGeom>
          <a:solidFill>
            <a:srgbClr val="01474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Summarized in Nicene Creed, professed unchanged since 4th century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Holy Trinity </a:t>
            </a:r>
            <a:r>
              <a:rPr lang="en-US" sz="2800" b="0" i="1"/>
              <a:t>(cont’d)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i="1">
                <a:solidFill>
                  <a:schemeClr val="tx2"/>
                </a:solidFill>
              </a:rPr>
              <a:t>God the Son, Jesus Christ</a:t>
            </a:r>
          </a:p>
          <a:p>
            <a:pPr lvl="1"/>
            <a:r>
              <a:rPr lang="en-US" sz="2400"/>
              <a:t>Sent by the Father into the world for our salvation</a:t>
            </a:r>
          </a:p>
          <a:p>
            <a:pPr lvl="1"/>
            <a:r>
              <a:rPr lang="en-US" sz="2400"/>
              <a:t>Begotten of the Father before all ages</a:t>
            </a:r>
          </a:p>
          <a:p>
            <a:pPr lvl="1"/>
            <a:r>
              <a:rPr lang="en-US" sz="2400"/>
              <a:t>Took on human nature &amp; became man while not forsaking divine nature</a:t>
            </a:r>
          </a:p>
          <a:p>
            <a:pPr lvl="1"/>
            <a:r>
              <a:rPr lang="en-US" sz="2400"/>
              <a:t>Crucified for us under Pontius Pilate </a:t>
            </a:r>
          </a:p>
          <a:p>
            <a:pPr lvl="1"/>
            <a:r>
              <a:rPr lang="en-US" sz="2400"/>
              <a:t>and on the third day He arose again</a:t>
            </a:r>
          </a:p>
          <a:p>
            <a:pPr lvl="1"/>
            <a:r>
              <a:rPr lang="en-US" sz="2400"/>
              <a:t>He shall come again in glory to judge the living and the dead</a:t>
            </a:r>
          </a:p>
        </p:txBody>
      </p:sp>
      <p:sp>
        <p:nvSpPr>
          <p:cNvPr id="422917" name="AutoShape 5"/>
          <p:cNvSpPr>
            <a:spLocks noChangeArrowheads="1"/>
          </p:cNvSpPr>
          <p:nvPr/>
        </p:nvSpPr>
        <p:spPr bwMode="auto">
          <a:xfrm>
            <a:off x="1670050" y="5327650"/>
            <a:ext cx="6488113" cy="1150938"/>
          </a:xfrm>
          <a:prstGeom prst="bevel">
            <a:avLst>
              <a:gd name="adj" fmla="val 5634"/>
            </a:avLst>
          </a:prstGeom>
          <a:solidFill>
            <a:srgbClr val="01474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Jesus Christ is our Savior, </a:t>
            </a:r>
          </a:p>
          <a:p>
            <a:pPr algn="ctr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who leads humanity into God’s kingdom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Holy Trinity </a:t>
            </a:r>
            <a:r>
              <a:rPr lang="en-US" sz="2800" b="0" i="1"/>
              <a:t>(cont’d)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>
                <a:solidFill>
                  <a:schemeClr val="tx2"/>
                </a:solidFill>
              </a:rPr>
              <a:t>God the Holy Spirit</a:t>
            </a:r>
          </a:p>
          <a:p>
            <a:pPr lvl="1"/>
            <a:r>
              <a:rPr lang="en-US"/>
              <a:t>The Lord, the Giver of Life</a:t>
            </a:r>
          </a:p>
          <a:p>
            <a:pPr lvl="1"/>
            <a:r>
              <a:rPr lang="en-US"/>
              <a:t>Proceeds from the Father</a:t>
            </a:r>
          </a:p>
          <a:p>
            <a:pPr lvl="1"/>
            <a:r>
              <a:rPr lang="en-US"/>
              <a:t>Is worshipped and glorified with the Father and the Son</a:t>
            </a:r>
          </a:p>
          <a:p>
            <a:pPr lvl="1"/>
            <a:endParaRPr lang="en-US"/>
          </a:p>
        </p:txBody>
      </p:sp>
      <p:sp>
        <p:nvSpPr>
          <p:cNvPr id="424964" name="AutoShape 4"/>
          <p:cNvSpPr>
            <a:spLocks noChangeArrowheads="1"/>
          </p:cNvSpPr>
          <p:nvPr/>
        </p:nvSpPr>
        <p:spPr bwMode="auto">
          <a:xfrm>
            <a:off x="1296988" y="4421188"/>
            <a:ext cx="6481762" cy="1054100"/>
          </a:xfrm>
          <a:prstGeom prst="bevel">
            <a:avLst>
              <a:gd name="adj" fmla="val 5634"/>
            </a:avLst>
          </a:prstGeom>
          <a:solidFill>
            <a:srgbClr val="014740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 Holy Spirit fills us, sustains us and strengthens us in living a Christ-like life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Church </a:t>
            </a:r>
          </a:p>
        </p:txBody>
      </p:sp>
      <p:graphicFrame>
        <p:nvGraphicFramePr>
          <p:cNvPr id="426053" name="Group 69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001000" cy="4572953"/>
        </p:xfrm>
        <a:graphic>
          <a:graphicData uri="http://schemas.openxmlformats.org/drawingml/2006/table">
            <a:tbl>
              <a:tblPr/>
              <a:tblGrid>
                <a:gridCol w="2590800"/>
                <a:gridCol w="5410200"/>
              </a:tblGrid>
              <a:tr h="663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The Church is…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7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Because…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740"/>
                    </a:solidFill>
                  </a:tcPr>
                </a:tc>
              </a:tr>
              <a:tr h="15382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</a:rPr>
                        <a:t>It is one body with one Head, Jesus Christ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</a:rPr>
                        <a:t>It cannot be divided or separated because Christ cannot be divided or separated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</a:rPr>
                        <a:t>It does not posses numerous branches that, while similar, are not the same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HOLY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</a:rPr>
                        <a:t>the Holy Spirit dwells in God’s people as they respond to His call to salvation and eternal life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9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CATHOLIC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</a:rPr>
                        <a:t>the Church is whole, complete, lacking in nothing &amp; universal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APOSTOLIC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fornian FB" pitchFamily="18" charset="0"/>
                        </a:rPr>
                        <a:t>It maintains and continues in the apostles’ teaching, mission, ministry and experience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4791-5FA6-4EF9-BE54-FD484581871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Salvation</a:t>
            </a:r>
          </a:p>
        </p:txBody>
      </p:sp>
      <p:sp>
        <p:nvSpPr>
          <p:cNvPr id="3491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process by which we prepare to enjoy eternal life with God.</a:t>
            </a:r>
          </a:p>
          <a:p>
            <a:r>
              <a:rPr lang="en-US"/>
              <a:t>Ends our separation from God, enabling us to begin a new life in accordance with His will.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30A95-529C-4B8A-81AB-E94004A2AD5E}" type="slidenum">
              <a:rPr lang="en-US"/>
              <a:pPr/>
              <a:t>3</a:t>
            </a:fld>
            <a:endParaRPr lang="en-US"/>
          </a:p>
        </p:txBody>
      </p:sp>
      <p:pic>
        <p:nvPicPr>
          <p:cNvPr id="499733" name="Picture 21" descr="oca-mw-aursj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191000"/>
            <a:ext cx="2590800" cy="20447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99731" name="Picture 19" descr="DSC_00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590800"/>
            <a:ext cx="2362200" cy="18065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99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Purpose</a:t>
            </a:r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/>
              <a:t>Provide a basic introduction to Orthodox Christianity</a:t>
            </a:r>
          </a:p>
        </p:txBody>
      </p:sp>
      <p:pic>
        <p:nvPicPr>
          <p:cNvPr id="499728" name="Picture 16" descr="CTSExterior2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667000"/>
            <a:ext cx="2133600" cy="208756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99718" name="Picture 6" descr="The Chap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4876800"/>
            <a:ext cx="2209800" cy="13716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99723" name="Picture 11" descr="DSC_002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971800"/>
            <a:ext cx="2895600" cy="25844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Salvation</a:t>
            </a:r>
          </a:p>
        </p:txBody>
      </p:sp>
      <p:graphicFrame>
        <p:nvGraphicFramePr>
          <p:cNvPr id="430119" name="Group 3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91318"/>
        </p:xfrm>
        <a:graphic>
          <a:graphicData uri="http://schemas.openxmlformats.org/drawingml/2006/table">
            <a:tbl>
              <a:tblPr/>
              <a:tblGrid>
                <a:gridCol w="4495800"/>
                <a:gridCol w="37338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For those who…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7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Spending eternity in His presence is…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740"/>
                    </a:solidFill>
                  </a:tcPr>
                </a:tc>
              </a:tr>
              <a:tr h="1511300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Love God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Paradise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Heaven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A “fire that purifies”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138"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Hate God or,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Are indifferent to Him or,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Refuse to place their faith in Him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Torment</a:t>
                      </a:r>
                    </a:p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A “fire that burns”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4791-5FA6-4EF9-BE54-FD484581871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Salvation</a:t>
            </a:r>
          </a:p>
        </p:txBody>
      </p:sp>
      <p:sp>
        <p:nvSpPr>
          <p:cNvPr id="3584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ultimately attained through an active faith </a:t>
            </a:r>
          </a:p>
          <a:p>
            <a:pPr lvl="1"/>
            <a:r>
              <a:rPr lang="en-US"/>
              <a:t>Free to accept or reject</a:t>
            </a:r>
          </a:p>
          <a:p>
            <a:r>
              <a:rPr lang="en-US"/>
              <a:t>By accepting faith we commit ourselves to: </a:t>
            </a:r>
          </a:p>
          <a:p>
            <a:pPr lvl="1"/>
            <a:r>
              <a:rPr lang="en-US"/>
              <a:t>Living our faith</a:t>
            </a:r>
          </a:p>
          <a:p>
            <a:pPr lvl="1"/>
            <a:r>
              <a:rPr lang="en-US"/>
              <a:t>Putting it into action</a:t>
            </a:r>
          </a:p>
          <a:p>
            <a:pPr lvl="1"/>
            <a:r>
              <a:rPr lang="en-US"/>
              <a:t>Recognizing God’s presence in others – even the least of the brothers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Next Week</a:t>
            </a:r>
          </a:p>
        </p:txBody>
      </p:sp>
      <p:sp>
        <p:nvSpPr>
          <p:cNvPr id="43418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Session 3 – How We 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C3130D-B46E-4142-B883-8B5C4D43A22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4362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C3130D-B46E-4142-B883-8B5C4D43A22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575" name="Picture 7" descr="DSCN2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71925"/>
            <a:ext cx="2895600" cy="2505075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6557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Orthodox Christianity </a:t>
            </a:r>
            <a:r>
              <a:rPr lang="en-US"/>
              <a:t/>
            </a:r>
            <a:br>
              <a:rPr lang="en-US"/>
            </a:br>
            <a:r>
              <a:rPr lang="en-US"/>
              <a:t>How We Live</a:t>
            </a:r>
          </a:p>
        </p:txBody>
      </p:sp>
      <p:sp>
        <p:nvSpPr>
          <p:cNvPr id="3655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/>
          <a:p>
            <a:r>
              <a:rPr lang="en-US"/>
              <a:t>Session 3</a:t>
            </a:r>
            <a:r>
              <a:rPr lang="en-US" sz="2000"/>
              <a:t> </a:t>
            </a:r>
          </a:p>
          <a:p>
            <a:r>
              <a:rPr lang="en-US" sz="2400" i="1"/>
              <a:t>Service to God</a:t>
            </a:r>
            <a:br>
              <a:rPr lang="en-US" sz="2400" i="1"/>
            </a:br>
            <a:r>
              <a:rPr lang="en-US" sz="2400" i="1"/>
              <a:t>Service to Others</a:t>
            </a:r>
          </a:p>
        </p:txBody>
      </p:sp>
      <p:pic>
        <p:nvPicPr>
          <p:cNvPr id="365577" name="Picture 9" descr="feast 0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87800"/>
            <a:ext cx="3657600" cy="24892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C3130D-B46E-4142-B883-8B5C4D43A22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We Live</a:t>
            </a:r>
          </a:p>
        </p:txBody>
      </p:sp>
      <p:sp>
        <p:nvSpPr>
          <p:cNvPr id="457733" name="AutoShape 5"/>
          <p:cNvSpPr>
            <a:spLocks noChangeArrowheads="1"/>
          </p:cNvSpPr>
          <p:nvPr/>
        </p:nvSpPr>
        <p:spPr bwMode="auto">
          <a:xfrm>
            <a:off x="990600" y="1450975"/>
            <a:ext cx="6527800" cy="1019175"/>
          </a:xfrm>
          <a:prstGeom prst="bevel">
            <a:avLst>
              <a:gd name="adj" fmla="val 5634"/>
            </a:avLst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Offering service to others is rooted in service we offer to God in prayer and worship</a:t>
            </a:r>
          </a:p>
        </p:txBody>
      </p:sp>
      <p:sp>
        <p:nvSpPr>
          <p:cNvPr id="457734" name="Oval 6"/>
          <p:cNvSpPr>
            <a:spLocks noChangeArrowheads="1"/>
          </p:cNvSpPr>
          <p:nvPr/>
        </p:nvSpPr>
        <p:spPr bwMode="auto">
          <a:xfrm>
            <a:off x="1066800" y="3657600"/>
            <a:ext cx="2209800" cy="1219200"/>
          </a:xfrm>
          <a:prstGeom prst="ellipse">
            <a:avLst/>
          </a:prstGeom>
          <a:gradFill rotWithShape="1">
            <a:gsLst>
              <a:gs pos="0">
                <a:schemeClr val="tx2">
                  <a:gamma/>
                  <a:tint val="902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0">
                <a:solidFill>
                  <a:srgbClr val="000000"/>
                </a:solidFill>
                <a:effectLst/>
              </a:rPr>
              <a:t>Service to God</a:t>
            </a:r>
          </a:p>
        </p:txBody>
      </p:sp>
      <p:sp>
        <p:nvSpPr>
          <p:cNvPr id="457735" name="Oval 7"/>
          <p:cNvSpPr>
            <a:spLocks noChangeArrowheads="1"/>
          </p:cNvSpPr>
          <p:nvPr/>
        </p:nvSpPr>
        <p:spPr bwMode="auto">
          <a:xfrm>
            <a:off x="5638800" y="3581400"/>
            <a:ext cx="2209800" cy="1219200"/>
          </a:xfrm>
          <a:prstGeom prst="ellipse">
            <a:avLst/>
          </a:prstGeom>
          <a:gradFill rotWithShape="1">
            <a:gsLst>
              <a:gs pos="0">
                <a:schemeClr val="tx2">
                  <a:gamma/>
                  <a:tint val="9020"/>
                  <a:invGamma/>
                </a:schemeClr>
              </a:gs>
              <a:gs pos="100000">
                <a:schemeClr val="tx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0">
                <a:solidFill>
                  <a:srgbClr val="000000"/>
                </a:solidFill>
                <a:effectLst/>
              </a:rPr>
              <a:t>Service to 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i="0">
                <a:solidFill>
                  <a:srgbClr val="000000"/>
                </a:solidFill>
                <a:effectLst/>
              </a:rPr>
              <a:t>Others</a:t>
            </a:r>
          </a:p>
        </p:txBody>
      </p:sp>
      <p:sp>
        <p:nvSpPr>
          <p:cNvPr id="457738" name="AutoShape 10"/>
          <p:cNvSpPr>
            <a:spLocks noChangeArrowheads="1"/>
          </p:cNvSpPr>
          <p:nvPr/>
        </p:nvSpPr>
        <p:spPr bwMode="auto">
          <a:xfrm flipV="1">
            <a:off x="2743200" y="4648200"/>
            <a:ext cx="3124200" cy="8382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rgbClr val="014740">
                  <a:gamma/>
                  <a:tint val="51373"/>
                  <a:invGamma/>
                </a:srgbClr>
              </a:gs>
              <a:gs pos="100000">
                <a:srgbClr val="014740"/>
              </a:gs>
            </a:gsLst>
            <a:lin ang="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7739" name="AutoShape 11"/>
          <p:cNvSpPr>
            <a:spLocks noChangeArrowheads="1"/>
          </p:cNvSpPr>
          <p:nvPr/>
        </p:nvSpPr>
        <p:spPr bwMode="auto">
          <a:xfrm rot="10800000" flipV="1">
            <a:off x="2819400" y="3048000"/>
            <a:ext cx="3124200" cy="8382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gradFill rotWithShape="1">
            <a:gsLst>
              <a:gs pos="0">
                <a:srgbClr val="014740">
                  <a:gamma/>
                  <a:tint val="42353"/>
                  <a:invGamma/>
                </a:srgbClr>
              </a:gs>
              <a:gs pos="100000">
                <a:srgbClr val="014740"/>
              </a:gs>
            </a:gsLst>
            <a:lin ang="0" scaled="1"/>
          </a:gradFill>
          <a:ln w="952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57740" name="Text Box 12"/>
          <p:cNvSpPr txBox="1">
            <a:spLocks noChangeArrowheads="1"/>
          </p:cNvSpPr>
          <p:nvPr/>
        </p:nvSpPr>
        <p:spPr bwMode="auto">
          <a:xfrm>
            <a:off x="990600" y="4929188"/>
            <a:ext cx="1768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0">
                <a:solidFill>
                  <a:schemeClr val="tx1"/>
                </a:solidFill>
                <a:effectLst/>
              </a:rPr>
              <a:t>Private Prayer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0">
                <a:solidFill>
                  <a:schemeClr val="tx1"/>
                </a:solidFill>
                <a:effectLst/>
              </a:rPr>
              <a:t>Public Worship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0">
                <a:solidFill>
                  <a:schemeClr val="tx1"/>
                </a:solidFill>
                <a:effectLst/>
              </a:rPr>
              <a:t>Sacraments</a:t>
            </a:r>
          </a:p>
        </p:txBody>
      </p:sp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6248400" y="4876800"/>
            <a:ext cx="1450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0">
                <a:solidFill>
                  <a:schemeClr val="tx1"/>
                </a:solidFill>
                <a:effectLst/>
              </a:rPr>
              <a:t>Fellowship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0">
                <a:solidFill>
                  <a:schemeClr val="tx1"/>
                </a:solidFill>
                <a:effectLst/>
              </a:rPr>
              <a:t>Discipleship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i="0">
                <a:solidFill>
                  <a:schemeClr val="tx1"/>
                </a:solidFill>
                <a:effectLst/>
              </a:rPr>
              <a:t>Stewardship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EA83-3F38-479F-AF0C-0184AA02277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God</a:t>
            </a:r>
          </a:p>
        </p:txBody>
      </p:sp>
      <p:sp>
        <p:nvSpPr>
          <p:cNvPr id="368659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>
                <a:solidFill>
                  <a:schemeClr val="tx2"/>
                </a:solidFill>
              </a:rPr>
              <a:t>Private prayer is essential</a:t>
            </a:r>
            <a:r>
              <a:rPr lang="en-US"/>
              <a:t> </a:t>
            </a:r>
          </a:p>
          <a:p>
            <a:r>
              <a:rPr lang="en-US"/>
              <a:t>We communicate and commune with God personally</a:t>
            </a:r>
          </a:p>
          <a:p>
            <a:pPr lvl="1">
              <a:buSzPct val="50000"/>
              <a:buFont typeface="Wingdings" pitchFamily="2" charset="2"/>
              <a:buChar char="§"/>
            </a:pPr>
            <a:r>
              <a:rPr lang="en-US"/>
              <a:t>To discern God’s will for our lives</a:t>
            </a:r>
          </a:p>
          <a:p>
            <a:pPr lvl="1">
              <a:buSzPct val="50000"/>
              <a:buFont typeface="Wingdings" pitchFamily="2" charset="2"/>
              <a:buChar char="§"/>
            </a:pPr>
            <a:r>
              <a:rPr lang="en-US"/>
              <a:t>To obtain the means to live his will</a:t>
            </a:r>
          </a:p>
          <a:p>
            <a:pPr lvl="1">
              <a:buSzPct val="50000"/>
              <a:buFont typeface="Wingdings" pitchFamily="2" charset="2"/>
              <a:buChar char="§"/>
            </a:pPr>
            <a:r>
              <a:rPr lang="en-US"/>
              <a:t>To praise and thank him for the blessings He has given us</a:t>
            </a:r>
          </a:p>
          <a:p>
            <a:pPr lvl="1">
              <a:buSzPct val="50000"/>
              <a:buFont typeface="Wingdings" pitchFamily="2" charset="2"/>
              <a:buChar char="§"/>
            </a:pPr>
            <a:r>
              <a:rPr lang="en-US"/>
              <a:t>To bring our burdens before Him while asking for strength to live our faith even in times of adversity</a:t>
            </a:r>
          </a:p>
        </p:txBody>
      </p:sp>
      <p:sp>
        <p:nvSpPr>
          <p:cNvPr id="368654" name="Rectangle 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/>
          <a:lstStyle/>
          <a:p>
            <a:endParaRPr lang="en-US" sz="2800"/>
          </a:p>
          <a:p>
            <a:endParaRPr lang="en-US" sz="2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501" name="Picture 13" descr="pascha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23975"/>
            <a:ext cx="8229600" cy="5457825"/>
          </a:xfrm>
          <a:prstGeom prst="rect">
            <a:avLst/>
          </a:prstGeom>
          <a:noFill/>
        </p:spPr>
      </p:pic>
      <p:sp>
        <p:nvSpPr>
          <p:cNvPr id="4474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God</a:t>
            </a:r>
          </a:p>
        </p:txBody>
      </p:sp>
      <p:sp>
        <p:nvSpPr>
          <p:cNvPr id="447496" name="AutoShape 8"/>
          <p:cNvSpPr>
            <a:spLocks noChangeArrowheads="1"/>
          </p:cNvSpPr>
          <p:nvPr>
            <p:ph type="body" idx="1"/>
          </p:nvPr>
        </p:nvSpPr>
        <p:spPr>
          <a:xfrm>
            <a:off x="1219200" y="4495800"/>
            <a:ext cx="7010400" cy="2209800"/>
          </a:xfrm>
          <a:prstGeom prst="roundRect">
            <a:avLst>
              <a:gd name="adj" fmla="val 9481"/>
            </a:avLst>
          </a:prstGeom>
          <a:solidFill>
            <a:srgbClr val="015B52">
              <a:alpha val="64999"/>
            </a:srgbClr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>
                <a:solidFill>
                  <a:schemeClr val="tx2"/>
                </a:solidFill>
              </a:rPr>
              <a:t>Liturgical Worship is…</a:t>
            </a:r>
          </a:p>
          <a:p>
            <a:pPr lvl="1"/>
            <a:r>
              <a:rPr lang="en-US"/>
              <a:t>the public proclamation of God as Lord</a:t>
            </a:r>
          </a:p>
          <a:p>
            <a:pPr lvl="1"/>
            <a:r>
              <a:rPr lang="en-US"/>
              <a:t>the common action, or liturgy, of God’s people</a:t>
            </a:r>
          </a:p>
        </p:txBody>
      </p:sp>
      <p:sp>
        <p:nvSpPr>
          <p:cNvPr id="447494" name="AutoShape 6"/>
          <p:cNvSpPr>
            <a:spLocks noChangeArrowheads="1"/>
          </p:cNvSpPr>
          <p:nvPr/>
        </p:nvSpPr>
        <p:spPr bwMode="auto">
          <a:xfrm>
            <a:off x="533400" y="1447800"/>
            <a:ext cx="7743825" cy="636588"/>
          </a:xfrm>
          <a:prstGeom prst="bevel">
            <a:avLst>
              <a:gd name="adj" fmla="val 10773"/>
            </a:avLst>
          </a:prstGeom>
          <a:solidFill>
            <a:srgbClr val="014740">
              <a:alpha val="83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Above all God’s people are a worshipping people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BA05-6B1F-41F5-AE3D-7FF504763368}" type="slidenum">
              <a:rPr lang="en-US"/>
              <a:pPr/>
              <a:t>38</a:t>
            </a:fld>
            <a:endParaRPr lang="en-US"/>
          </a:p>
        </p:txBody>
      </p:sp>
      <p:pic>
        <p:nvPicPr>
          <p:cNvPr id="481287" name="Picture 7" descr="Commun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God</a:t>
            </a:r>
          </a:p>
        </p:txBody>
      </p:sp>
      <p:sp>
        <p:nvSpPr>
          <p:cNvPr id="481291" name="AutoShape 11"/>
          <p:cNvSpPr>
            <a:spLocks noChangeArrowheads="1"/>
          </p:cNvSpPr>
          <p:nvPr>
            <p:ph type="body" idx="1"/>
          </p:nvPr>
        </p:nvSpPr>
        <p:spPr>
          <a:xfrm>
            <a:off x="381000" y="3165475"/>
            <a:ext cx="8305800" cy="3235325"/>
          </a:xfrm>
          <a:prstGeom prst="roundRect">
            <a:avLst>
              <a:gd name="adj" fmla="val 12167"/>
            </a:avLst>
          </a:prstGeom>
          <a:solidFill>
            <a:srgbClr val="015B52">
              <a:alpha val="60001"/>
            </a:srgbClr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>
                <a:solidFill>
                  <a:schemeClr val="tx2"/>
                </a:solidFill>
              </a:rPr>
              <a:t>The Divine Liturgy (Eucharist) is:</a:t>
            </a:r>
            <a:r>
              <a:rPr lang="en-US" sz="2800">
                <a:solidFill>
                  <a:schemeClr val="tx2"/>
                </a:solidFill>
              </a:rPr>
              <a:t> </a:t>
            </a:r>
          </a:p>
          <a:p>
            <a:r>
              <a:rPr lang="en-US" sz="2800"/>
              <a:t>The central act of worship</a:t>
            </a:r>
          </a:p>
          <a:p>
            <a:r>
              <a:rPr lang="en-US" sz="2800"/>
              <a:t>During which we:</a:t>
            </a:r>
          </a:p>
          <a:p>
            <a:pPr lvl="1"/>
            <a:r>
              <a:rPr lang="en-US" sz="2400"/>
              <a:t>Proclaim God’s word as revealed in scripture</a:t>
            </a:r>
          </a:p>
          <a:p>
            <a:pPr lvl="1"/>
            <a:r>
              <a:rPr lang="en-US" sz="2400"/>
              <a:t>And respond in Thanksgiving through the reception of Holy Communion – the body and blood of Jesus Christ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God</a:t>
            </a:r>
          </a:p>
        </p:txBody>
      </p:sp>
      <p:graphicFrame>
        <p:nvGraphicFramePr>
          <p:cNvPr id="449639" name="Group 103"/>
          <p:cNvGraphicFramePr>
            <a:graphicFrameLocks noGrp="1"/>
          </p:cNvGraphicFramePr>
          <p:nvPr>
            <p:ph idx="1"/>
          </p:nvPr>
        </p:nvGraphicFramePr>
        <p:xfrm>
          <a:off x="914400" y="2139950"/>
          <a:ext cx="7696200" cy="4207511"/>
        </p:xfrm>
        <a:graphic>
          <a:graphicData uri="http://schemas.openxmlformats.org/drawingml/2006/table">
            <a:tbl>
              <a:tblPr/>
              <a:tblGrid>
                <a:gridCol w="2368550"/>
                <a:gridCol w="532765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Our Sacraments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7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bring God’s presence into our lives as we: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fornian FB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14740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Baptism &amp; Chrismation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Become members of Christ’s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Holy Communion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Proclaim Christ’s death, Resurrection and Second Coming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Confession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Be forgiven by &amp; reconciled with God and His People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Marriage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Share His love and the commitments it entails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Ordination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Dedicate our lives and our work to Him in specialized service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Holy Unction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Receive His healing grace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9625" name="Text Box 89"/>
          <p:cNvSpPr txBox="1">
            <a:spLocks noChangeArrowheads="1"/>
          </p:cNvSpPr>
          <p:nvPr/>
        </p:nvSpPr>
        <p:spPr bwMode="auto">
          <a:xfrm>
            <a:off x="381000" y="1447800"/>
            <a:ext cx="2149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Sacraments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4791-5FA6-4EF9-BE54-FD484581871C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2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We Will Answer</a:t>
            </a:r>
          </a:p>
        </p:txBody>
      </p:sp>
      <p:sp>
        <p:nvSpPr>
          <p:cNvPr id="29492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800"/>
              <a:t>What is the Orthodox Church? </a:t>
            </a:r>
          </a:p>
          <a:p>
            <a:pPr>
              <a:lnSpc>
                <a:spcPct val="110000"/>
              </a:lnSpc>
            </a:pPr>
            <a:r>
              <a:rPr lang="en-US" sz="2800"/>
              <a:t>Where does it come from – and why have so many never heard of it? </a:t>
            </a:r>
          </a:p>
          <a:p>
            <a:pPr>
              <a:lnSpc>
                <a:spcPct val="110000"/>
              </a:lnSpc>
            </a:pPr>
            <a:r>
              <a:rPr lang="en-US" sz="2800"/>
              <a:t>How is it similar to and different from Christian Churches with which you may be more familiar? </a:t>
            </a:r>
          </a:p>
          <a:p>
            <a:pPr>
              <a:lnSpc>
                <a:spcPct val="110000"/>
              </a:lnSpc>
            </a:pPr>
            <a:r>
              <a:rPr lang="en-US" sz="2800"/>
              <a:t>What do people find here?</a:t>
            </a:r>
          </a:p>
          <a:p>
            <a:pPr>
              <a:lnSpc>
                <a:spcPct val="110000"/>
              </a:lnSpc>
            </a:pPr>
            <a:r>
              <a:rPr lang="en-US" sz="2800"/>
              <a:t>Your specific questions.</a:t>
            </a:r>
          </a:p>
        </p:txBody>
      </p:sp>
      <p:pic>
        <p:nvPicPr>
          <p:cNvPr id="294923" name="Picture 11" descr="childwcand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660900"/>
            <a:ext cx="2819400" cy="18923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023D8-49F2-44E9-AE4C-A751F5E5539F}" type="slidenum">
              <a:rPr lang="en-US"/>
              <a:pPr/>
              <a:t>40</a:t>
            </a:fld>
            <a:endParaRPr lang="en-US"/>
          </a:p>
        </p:txBody>
      </p:sp>
      <p:pic>
        <p:nvPicPr>
          <p:cNvPr id="484382" name="Picture 30" descr="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6324600" cy="47434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God</a:t>
            </a:r>
          </a:p>
        </p:txBody>
      </p:sp>
      <p:sp>
        <p:nvSpPr>
          <p:cNvPr id="484381" name="Text Box 29"/>
          <p:cNvSpPr txBox="1">
            <a:spLocks noChangeArrowheads="1"/>
          </p:cNvSpPr>
          <p:nvPr/>
        </p:nvSpPr>
        <p:spPr bwMode="auto">
          <a:xfrm>
            <a:off x="1066800" y="1371600"/>
            <a:ext cx="2149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Sacraments</a:t>
            </a:r>
          </a:p>
        </p:txBody>
      </p:sp>
      <p:sp>
        <p:nvSpPr>
          <p:cNvPr id="484398" name="AutoShape 46"/>
          <p:cNvSpPr>
            <a:spLocks noChangeArrowheads="1"/>
          </p:cNvSpPr>
          <p:nvPr/>
        </p:nvSpPr>
        <p:spPr bwMode="auto">
          <a:xfrm>
            <a:off x="1196975" y="5181600"/>
            <a:ext cx="4441825" cy="963613"/>
          </a:xfrm>
          <a:prstGeom prst="roundRect">
            <a:avLst>
              <a:gd name="adj" fmla="val 16667"/>
            </a:avLst>
          </a:prstGeom>
          <a:solidFill>
            <a:srgbClr val="015B52">
              <a:alpha val="64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Baptism &amp; Chrismation</a:t>
            </a:r>
          </a:p>
          <a:p>
            <a:pPr>
              <a:lnSpc>
                <a:spcPct val="90000"/>
              </a:lnSpc>
              <a:buClr>
                <a:srgbClr val="FEE56A"/>
              </a:buClr>
            </a:pPr>
            <a:r>
              <a:rPr lang="en-US" sz="2400" i="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Become members of Christ’s Body</a:t>
            </a:r>
            <a:endParaRPr lang="en-US" sz="2400" b="1" i="0">
              <a:effectLst>
                <a:outerShdw blurRad="38100" dist="38100" dir="2700000" algn="tl">
                  <a:srgbClr val="000000"/>
                </a:outerShdw>
              </a:effectLst>
              <a:latin typeface="Californian FB" pitchFamily="18" charset="0"/>
            </a:endParaRPr>
          </a:p>
        </p:txBody>
      </p:sp>
      <p:pic>
        <p:nvPicPr>
          <p:cNvPr id="484402" name="Picture 50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2884488" cy="2005013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484404" name="Picture 52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828800"/>
            <a:ext cx="2895600" cy="2057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586AE-1AE5-42CD-8BB7-E30FED366377}" type="slidenum">
              <a:rPr lang="en-US"/>
              <a:pPr/>
              <a:t>41</a:t>
            </a:fld>
            <a:endParaRPr lang="en-US"/>
          </a:p>
        </p:txBody>
      </p:sp>
      <p:pic>
        <p:nvPicPr>
          <p:cNvPr id="485412" name="Picture 36" descr="DSC_0177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781800" cy="4510088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God</a:t>
            </a:r>
          </a:p>
        </p:txBody>
      </p:sp>
      <p:sp>
        <p:nvSpPr>
          <p:cNvPr id="485424" name="AutoShape 48"/>
          <p:cNvSpPr>
            <a:spLocks noChangeArrowheads="1"/>
          </p:cNvSpPr>
          <p:nvPr/>
        </p:nvSpPr>
        <p:spPr bwMode="auto">
          <a:xfrm>
            <a:off x="1371600" y="5181600"/>
            <a:ext cx="4876800" cy="1260475"/>
          </a:xfrm>
          <a:prstGeom prst="roundRect">
            <a:avLst>
              <a:gd name="adj" fmla="val 16667"/>
            </a:avLst>
          </a:prstGeom>
          <a:solidFill>
            <a:srgbClr val="015B52">
              <a:alpha val="64999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Holy Communion</a:t>
            </a:r>
          </a:p>
          <a:p>
            <a:pPr>
              <a:lnSpc>
                <a:spcPct val="90000"/>
              </a:lnSpc>
              <a:buClr>
                <a:srgbClr val="FEE56A"/>
              </a:buClr>
            </a:pPr>
            <a:r>
              <a:rPr lang="en-US" sz="2200" i="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Proclaim Christ’s Death, Resurrection and Second Coming</a:t>
            </a:r>
            <a:endParaRPr lang="en-US" sz="2200" b="1" i="0">
              <a:effectLst>
                <a:outerShdw blurRad="38100" dist="38100" dir="2700000" algn="tl">
                  <a:srgbClr val="000000"/>
                </a:outerShdw>
              </a:effectLst>
              <a:latin typeface="Californian FB" pitchFamily="18" charset="0"/>
            </a:endParaRPr>
          </a:p>
        </p:txBody>
      </p:sp>
      <p:sp>
        <p:nvSpPr>
          <p:cNvPr id="485426" name="Text Box 50"/>
          <p:cNvSpPr txBox="1">
            <a:spLocks noChangeArrowheads="1"/>
          </p:cNvSpPr>
          <p:nvPr/>
        </p:nvSpPr>
        <p:spPr bwMode="auto">
          <a:xfrm>
            <a:off x="1066800" y="1371600"/>
            <a:ext cx="2149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Sacraments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B1B3-277D-4F9C-AF34-F357E5D349FF}" type="slidenum">
              <a:rPr lang="en-US"/>
              <a:pPr/>
              <a:t>42</a:t>
            </a:fld>
            <a:endParaRPr lang="en-US"/>
          </a:p>
        </p:txBody>
      </p:sp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God</a:t>
            </a:r>
          </a:p>
        </p:txBody>
      </p:sp>
      <p:sp>
        <p:nvSpPr>
          <p:cNvPr id="486429" name="Text Box 29"/>
          <p:cNvSpPr txBox="1">
            <a:spLocks noChangeArrowheads="1"/>
          </p:cNvSpPr>
          <p:nvPr/>
        </p:nvSpPr>
        <p:spPr bwMode="auto">
          <a:xfrm>
            <a:off x="898525" y="1554163"/>
            <a:ext cx="21494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Sacraments</a:t>
            </a:r>
          </a:p>
        </p:txBody>
      </p:sp>
      <p:sp>
        <p:nvSpPr>
          <p:cNvPr id="486434" name="AutoShape 34"/>
          <p:cNvSpPr>
            <a:spLocks noChangeArrowheads="1"/>
          </p:cNvSpPr>
          <p:nvPr/>
        </p:nvSpPr>
        <p:spPr bwMode="auto">
          <a:xfrm>
            <a:off x="685800" y="4419600"/>
            <a:ext cx="4416425" cy="1260475"/>
          </a:xfrm>
          <a:prstGeom prst="roundRect">
            <a:avLst>
              <a:gd name="adj" fmla="val 16667"/>
            </a:avLst>
          </a:prstGeom>
          <a:solidFill>
            <a:srgbClr val="015B52">
              <a:alpha val="59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FEE56A"/>
              </a:buClr>
            </a:pPr>
            <a:r>
              <a:rPr lang="en-US" b="1" i="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Confession</a:t>
            </a:r>
          </a:p>
          <a:p>
            <a:pPr>
              <a:lnSpc>
                <a:spcPct val="90000"/>
              </a:lnSpc>
              <a:buClr>
                <a:srgbClr val="FEE56A"/>
              </a:buClr>
            </a:pPr>
            <a:r>
              <a:rPr lang="en-US" sz="2200" i="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Be forgiven by &amp; reconciled with God and his people.</a:t>
            </a:r>
          </a:p>
        </p:txBody>
      </p:sp>
      <p:pic>
        <p:nvPicPr>
          <p:cNvPr id="486437" name="Picture 37" descr="CONFESSION - PAGE 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276600" cy="43434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825E3-1461-40D6-80F6-43FF2B641A66}" type="slidenum">
              <a:rPr lang="en-US"/>
              <a:pPr/>
              <a:t>43</a:t>
            </a:fld>
            <a:endParaRPr lang="en-US"/>
          </a:p>
        </p:txBody>
      </p:sp>
      <p:pic>
        <p:nvPicPr>
          <p:cNvPr id="488481" name="Picture 33" descr="740996641206_0_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62063"/>
            <a:ext cx="7696200" cy="5513387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God</a:t>
            </a:r>
          </a:p>
        </p:txBody>
      </p:sp>
      <p:sp>
        <p:nvSpPr>
          <p:cNvPr id="488477" name="Text Box 29"/>
          <p:cNvSpPr txBox="1">
            <a:spLocks noChangeArrowheads="1"/>
          </p:cNvSpPr>
          <p:nvPr/>
        </p:nvSpPr>
        <p:spPr bwMode="auto">
          <a:xfrm>
            <a:off x="914400" y="1371600"/>
            <a:ext cx="2179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Sacraments</a:t>
            </a:r>
          </a:p>
        </p:txBody>
      </p:sp>
      <p:sp>
        <p:nvSpPr>
          <p:cNvPr id="488493" name="AutoShape 45"/>
          <p:cNvSpPr>
            <a:spLocks noChangeArrowheads="1"/>
          </p:cNvSpPr>
          <p:nvPr/>
        </p:nvSpPr>
        <p:spPr bwMode="auto">
          <a:xfrm>
            <a:off x="990600" y="5703888"/>
            <a:ext cx="6062663" cy="925512"/>
          </a:xfrm>
          <a:prstGeom prst="roundRect">
            <a:avLst>
              <a:gd name="adj" fmla="val 16667"/>
            </a:avLst>
          </a:prstGeom>
          <a:solidFill>
            <a:srgbClr val="015B52">
              <a:alpha val="59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Marriage</a:t>
            </a:r>
          </a:p>
          <a:p>
            <a:pPr>
              <a:lnSpc>
                <a:spcPct val="90000"/>
              </a:lnSpc>
              <a:buClr>
                <a:srgbClr val="FEE56A"/>
              </a:buClr>
            </a:pPr>
            <a:r>
              <a:rPr lang="en-US" sz="2200" i="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Share His love and the commitments it entails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4F0F-2D29-4762-8E9A-6F0DFC0AB03A}" type="slidenum">
              <a:rPr lang="en-US"/>
              <a:pPr/>
              <a:t>44</a:t>
            </a:fld>
            <a:endParaRPr lang="en-US"/>
          </a:p>
        </p:txBody>
      </p:sp>
      <p:pic>
        <p:nvPicPr>
          <p:cNvPr id="489512" name="Picture 40" descr="IMG_4083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981200"/>
            <a:ext cx="5638800" cy="4229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God</a:t>
            </a:r>
          </a:p>
        </p:txBody>
      </p:sp>
      <p:sp>
        <p:nvSpPr>
          <p:cNvPr id="489516" name="AutoShape 44"/>
          <p:cNvSpPr>
            <a:spLocks noChangeArrowheads="1"/>
          </p:cNvSpPr>
          <p:nvPr/>
        </p:nvSpPr>
        <p:spPr bwMode="auto">
          <a:xfrm>
            <a:off x="228600" y="4267200"/>
            <a:ext cx="2786063" cy="1593850"/>
          </a:xfrm>
          <a:prstGeom prst="roundRect">
            <a:avLst>
              <a:gd name="adj" fmla="val 16667"/>
            </a:avLst>
          </a:prstGeom>
          <a:solidFill>
            <a:srgbClr val="015B52">
              <a:alpha val="59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Ordination</a:t>
            </a:r>
          </a:p>
          <a:p>
            <a:pPr>
              <a:lnSpc>
                <a:spcPct val="90000"/>
              </a:lnSpc>
              <a:buClr>
                <a:srgbClr val="FEE56A"/>
              </a:buClr>
            </a:pPr>
            <a:r>
              <a:rPr lang="en-US" sz="2200" i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Dedicate our lives and our work to Him in specialized service</a:t>
            </a:r>
          </a:p>
        </p:txBody>
      </p:sp>
      <p:sp>
        <p:nvSpPr>
          <p:cNvPr id="489519" name="Text Box 47"/>
          <p:cNvSpPr txBox="1">
            <a:spLocks noChangeArrowheads="1"/>
          </p:cNvSpPr>
          <p:nvPr/>
        </p:nvSpPr>
        <p:spPr bwMode="auto">
          <a:xfrm>
            <a:off x="914400" y="1371600"/>
            <a:ext cx="2179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Sacraments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6BB0-0E4F-4D63-A459-7EDDF139BEF0}" type="slidenum">
              <a:rPr lang="en-US"/>
              <a:pPr/>
              <a:t>45</a:t>
            </a:fld>
            <a:endParaRPr lang="en-US"/>
          </a:p>
        </p:txBody>
      </p:sp>
      <p:pic>
        <p:nvPicPr>
          <p:cNvPr id="490532" name="Picture 36" descr="DSCF04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3609975" cy="39624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God</a:t>
            </a:r>
          </a:p>
        </p:txBody>
      </p:sp>
      <p:sp>
        <p:nvSpPr>
          <p:cNvPr id="490525" name="Text Box 29"/>
          <p:cNvSpPr txBox="1">
            <a:spLocks noChangeArrowheads="1"/>
          </p:cNvSpPr>
          <p:nvPr/>
        </p:nvSpPr>
        <p:spPr bwMode="auto">
          <a:xfrm>
            <a:off x="381000" y="1447800"/>
            <a:ext cx="2149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Sacraments</a:t>
            </a:r>
          </a:p>
        </p:txBody>
      </p:sp>
      <p:sp>
        <p:nvSpPr>
          <p:cNvPr id="490529" name="AutoShape 33"/>
          <p:cNvSpPr>
            <a:spLocks noChangeArrowheads="1"/>
          </p:cNvSpPr>
          <p:nvPr/>
        </p:nvSpPr>
        <p:spPr bwMode="auto">
          <a:xfrm>
            <a:off x="685800" y="3962400"/>
            <a:ext cx="3870325" cy="13335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i="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Holy Unction</a:t>
            </a:r>
          </a:p>
          <a:p>
            <a:pPr>
              <a:lnSpc>
                <a:spcPct val="90000"/>
              </a:lnSpc>
              <a:buClr>
                <a:srgbClr val="FEE56A"/>
              </a:buClr>
            </a:pPr>
            <a:r>
              <a:rPr lang="en-US" sz="2200" i="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Receive his healing grace</a:t>
            </a:r>
          </a:p>
          <a:p>
            <a:pPr>
              <a:lnSpc>
                <a:spcPct val="90000"/>
              </a:lnSpc>
              <a:buClr>
                <a:srgbClr val="FEE56A"/>
              </a:buClr>
            </a:pPr>
            <a:r>
              <a:rPr lang="en-US" sz="2200"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“…unto the healing of soul and body.”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Others</a:t>
            </a:r>
          </a:p>
        </p:txBody>
      </p:sp>
      <p:pic>
        <p:nvPicPr>
          <p:cNvPr id="453636" name="Picture 4" descr="Kyra guatemala"/>
          <p:cNvPicPr>
            <a:picLocks noChangeAspect="1" noChangeArrowheads="1"/>
          </p:cNvPicPr>
          <p:nvPr/>
        </p:nvPicPr>
        <p:blipFill>
          <a:blip r:embed="rId2" cstate="print"/>
          <a:srcRect l="1611" t="3085" r="16077" b="2400"/>
          <a:stretch>
            <a:fillRect/>
          </a:stretch>
        </p:blipFill>
        <p:spPr bwMode="auto">
          <a:xfrm>
            <a:off x="1600200" y="1447800"/>
            <a:ext cx="6324600" cy="4876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4102100" y="6375400"/>
            <a:ext cx="382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i="0">
                <a:solidFill>
                  <a:srgbClr val="FEE97E"/>
                </a:solidFill>
                <a:effectLst/>
                <a:latin typeface="Arial" charset="0"/>
              </a:rPr>
              <a:t>Volunteer and child at Hogar Rafael Ayau Orphanage </a:t>
            </a:r>
          </a:p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i="0">
                <a:solidFill>
                  <a:srgbClr val="FEE97E"/>
                </a:solidFill>
                <a:effectLst/>
                <a:latin typeface="Arial" charset="0"/>
              </a:rPr>
              <a:t>Guatemala City, Guatemala</a:t>
            </a:r>
          </a:p>
        </p:txBody>
      </p:sp>
      <p:sp>
        <p:nvSpPr>
          <p:cNvPr id="453637" name="AutoShape 5"/>
          <p:cNvSpPr>
            <a:spLocks noChangeArrowheads="1"/>
          </p:cNvSpPr>
          <p:nvPr/>
        </p:nvSpPr>
        <p:spPr bwMode="auto">
          <a:xfrm>
            <a:off x="914400" y="5449888"/>
            <a:ext cx="7540625" cy="722312"/>
          </a:xfrm>
          <a:prstGeom prst="bevel">
            <a:avLst>
              <a:gd name="adj" fmla="val 16139"/>
            </a:avLst>
          </a:prstGeom>
          <a:solidFill>
            <a:srgbClr val="014740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One cannot be a Christian independent of others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DEA83-3F38-479F-AF0C-0184AA02277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9CFA-C924-4F3D-B897-98C6319B9FAC}" type="slidenum">
              <a:rPr lang="en-US"/>
              <a:pPr/>
              <a:t>47</a:t>
            </a:fld>
            <a:endParaRPr lang="en-US"/>
          </a:p>
        </p:txBody>
      </p:sp>
      <p:sp>
        <p:nvSpPr>
          <p:cNvPr id="4792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Others</a:t>
            </a:r>
          </a:p>
        </p:txBody>
      </p:sp>
      <p:sp>
        <p:nvSpPr>
          <p:cNvPr id="4792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629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i="1">
                <a:solidFill>
                  <a:schemeClr val="tx2"/>
                </a:solidFill>
              </a:rPr>
              <a:t>Fellowship</a:t>
            </a:r>
          </a:p>
          <a:p>
            <a:pPr lvl="1"/>
            <a:r>
              <a:rPr lang="en-US" sz="2400"/>
              <a:t>The Church is God’s people who:</a:t>
            </a:r>
          </a:p>
          <a:p>
            <a:pPr lvl="2"/>
            <a:r>
              <a:rPr lang="en-US" sz="2000"/>
              <a:t>Are united in a common faith, life and             journey to the kingdom of God</a:t>
            </a:r>
          </a:p>
          <a:p>
            <a:pPr lvl="2"/>
            <a:r>
              <a:rPr lang="en-US" sz="2000"/>
              <a:t>Share their common union in the                  Christian community</a:t>
            </a:r>
          </a:p>
          <a:p>
            <a:pPr lvl="1"/>
            <a:r>
              <a:rPr lang="en-US" sz="2400"/>
              <a:t>The roots of fellowship are:</a:t>
            </a:r>
          </a:p>
          <a:p>
            <a:pPr lvl="2"/>
            <a:r>
              <a:rPr lang="en-US" sz="2000"/>
              <a:t>Mutual love &amp; respect</a:t>
            </a:r>
          </a:p>
          <a:p>
            <a:pPr lvl="2"/>
            <a:r>
              <a:rPr lang="en-US" sz="2000"/>
              <a:t>Hospitality</a:t>
            </a:r>
          </a:p>
          <a:p>
            <a:pPr lvl="2"/>
            <a:r>
              <a:rPr lang="en-US" sz="2000"/>
              <a:t>Acknowledgement that, while we belong to Christ, we also are members of one another </a:t>
            </a:r>
          </a:p>
        </p:txBody>
      </p:sp>
      <p:pic>
        <p:nvPicPr>
          <p:cNvPr id="479245" name="Picture 13" descr="DSCN28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3157538" cy="23685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6" name="Picture 6" descr="DSC_0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328988"/>
            <a:ext cx="2933700" cy="1925637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89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Others </a:t>
            </a:r>
            <a:r>
              <a:rPr lang="en-US" sz="3200" b="0" i="1"/>
              <a:t>(cont’d)</a:t>
            </a:r>
          </a:p>
        </p:txBody>
      </p:sp>
      <p:sp>
        <p:nvSpPr>
          <p:cNvPr id="3891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i="1">
                <a:solidFill>
                  <a:schemeClr val="tx2"/>
                </a:solidFill>
              </a:rPr>
              <a:t>Discipleship</a:t>
            </a:r>
            <a:r>
              <a:rPr lang="en-US" sz="2800" b="1">
                <a:solidFill>
                  <a:schemeClr val="tx2"/>
                </a:solidFill>
              </a:rPr>
              <a:t> </a:t>
            </a:r>
          </a:p>
          <a:p>
            <a:pPr lvl="1">
              <a:buFont typeface="Wingdings" pitchFamily="2" charset="2"/>
              <a:buNone/>
            </a:pPr>
            <a:r>
              <a:rPr lang="en-US" sz="2400">
                <a:solidFill>
                  <a:schemeClr val="tx2"/>
                </a:solidFill>
              </a:rPr>
              <a:t>A disciple is more than a follower… </a:t>
            </a:r>
          </a:p>
          <a:p>
            <a:pPr lvl="2">
              <a:buFont typeface="Wingdings" pitchFamily="2" charset="2"/>
              <a:buNone/>
            </a:pPr>
            <a:r>
              <a:rPr lang="en-US" sz="2000">
                <a:solidFill>
                  <a:schemeClr val="tx2"/>
                </a:solidFill>
              </a:rPr>
              <a:t>	…rather a co-worker with Christ… bringing the Good News of salvation to all who listen and receive it.</a:t>
            </a:r>
          </a:p>
          <a:p>
            <a:pPr lvl="1"/>
            <a:r>
              <a:rPr lang="en-US" sz="2400"/>
              <a:t>Discipleship includes:</a:t>
            </a:r>
          </a:p>
          <a:p>
            <a:pPr lvl="2"/>
            <a:r>
              <a:rPr lang="en-US" sz="2000"/>
              <a:t>Strengthening our faith </a:t>
            </a:r>
          </a:p>
          <a:p>
            <a:pPr lvl="3"/>
            <a:r>
              <a:rPr lang="en-US" sz="1800"/>
              <a:t>Reading, studying, discussing </a:t>
            </a:r>
          </a:p>
          <a:p>
            <a:pPr lvl="2"/>
            <a:r>
              <a:rPr lang="en-US" sz="2000"/>
              <a:t>Living out our faith </a:t>
            </a:r>
          </a:p>
          <a:p>
            <a:pPr lvl="3"/>
            <a:r>
              <a:rPr lang="en-US" sz="1800"/>
              <a:t>In words and actions</a:t>
            </a:r>
          </a:p>
          <a:p>
            <a:pPr lvl="2"/>
            <a:r>
              <a:rPr lang="en-US" sz="2000"/>
              <a:t>Sharing our faith with others</a:t>
            </a:r>
          </a:p>
          <a:p>
            <a:pPr lvl="3"/>
            <a:r>
              <a:rPr lang="en-US" sz="1800"/>
              <a:t>Especially those who have yet to  hear the                                          fullness of the Good News of Jesus Christ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432" name="Picture 16" descr="DSCN89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19350"/>
            <a:ext cx="5715000" cy="42862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4442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to Others </a:t>
            </a:r>
            <a:r>
              <a:rPr lang="en-US" sz="3200" b="0" i="1"/>
              <a:t>(cont’d)</a:t>
            </a:r>
          </a:p>
        </p:txBody>
      </p:sp>
      <p:pic>
        <p:nvPicPr>
          <p:cNvPr id="444430" name="Picture 14" descr="ASC_00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447800"/>
            <a:ext cx="2667000" cy="17716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44434" name="AutoShape 18"/>
          <p:cNvSpPr>
            <a:spLocks noChangeArrowheads="1"/>
          </p:cNvSpPr>
          <p:nvPr/>
        </p:nvSpPr>
        <p:spPr bwMode="auto">
          <a:xfrm>
            <a:off x="466725" y="1320800"/>
            <a:ext cx="4611688" cy="1498600"/>
          </a:xfrm>
          <a:prstGeom prst="bevel">
            <a:avLst>
              <a:gd name="adj" fmla="val 6264"/>
            </a:avLst>
          </a:prstGeom>
          <a:solidFill>
            <a:srgbClr val="014740">
              <a:alpha val="80000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Stewardship</a:t>
            </a:r>
          </a:p>
          <a:p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… wisely managing the countless gifts bestowed by God.</a:t>
            </a:r>
          </a:p>
        </p:txBody>
      </p:sp>
      <p:sp>
        <p:nvSpPr>
          <p:cNvPr id="444435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685800" y="3352800"/>
            <a:ext cx="8001000" cy="2397125"/>
          </a:xfrm>
        </p:spPr>
        <p:txBody>
          <a:bodyPr/>
          <a:lstStyle/>
          <a:p>
            <a:r>
              <a:rPr lang="en-US"/>
              <a:t>Time</a:t>
            </a:r>
          </a:p>
          <a:p>
            <a:r>
              <a:rPr lang="en-US"/>
              <a:t>Talent</a:t>
            </a:r>
          </a:p>
          <a:p>
            <a:r>
              <a:rPr lang="en-US"/>
              <a:t>Treasure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3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br>
              <a:rPr lang="en-US"/>
            </a:br>
            <a:endParaRPr lang="en-US"/>
          </a:p>
        </p:txBody>
      </p:sp>
      <p:sp>
        <p:nvSpPr>
          <p:cNvPr id="461835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Welcome!</a:t>
            </a:r>
          </a:p>
          <a:p>
            <a:pPr lvl="2"/>
            <a:r>
              <a:rPr lang="en-US"/>
              <a:t>Coffee and soft drinks afterwards</a:t>
            </a:r>
          </a:p>
          <a:p>
            <a:pPr lvl="2"/>
            <a:r>
              <a:rPr lang="en-US"/>
              <a:t>We love questions…ask them anytime</a:t>
            </a:r>
          </a:p>
          <a:p>
            <a:pPr lvl="2"/>
            <a:r>
              <a:rPr lang="en-US"/>
              <a:t>The restrooms are located…</a:t>
            </a:r>
          </a:p>
          <a:p>
            <a:pPr lvl="1"/>
            <a:r>
              <a:rPr lang="en-US"/>
              <a:t>Session Outline </a:t>
            </a:r>
          </a:p>
          <a:p>
            <a:pPr lvl="2">
              <a:buFont typeface="Wingdings" pitchFamily="2" charset="2"/>
              <a:buNone/>
            </a:pPr>
            <a:r>
              <a:rPr lang="en-US"/>
              <a:t>Introduction to Orthodox                                      Christianity</a:t>
            </a:r>
          </a:p>
          <a:p>
            <a:pPr lvl="3">
              <a:buFont typeface="Wingdings" pitchFamily="2" charset="2"/>
              <a:buNone/>
            </a:pPr>
            <a:r>
              <a:rPr lang="en-US"/>
              <a:t>Session 1 - Who We Are</a:t>
            </a:r>
          </a:p>
          <a:p>
            <a:pPr lvl="3">
              <a:buFont typeface="Wingdings" pitchFamily="2" charset="2"/>
              <a:buNone/>
            </a:pPr>
            <a:r>
              <a:rPr lang="en-US"/>
              <a:t>Session 2 - What We Believe</a:t>
            </a:r>
          </a:p>
          <a:p>
            <a:pPr lvl="3">
              <a:buFont typeface="Wingdings" pitchFamily="2" charset="2"/>
              <a:buNone/>
            </a:pPr>
            <a:r>
              <a:rPr lang="en-US"/>
              <a:t>Session 3 - How We Live</a:t>
            </a:r>
          </a:p>
        </p:txBody>
      </p:sp>
      <p:pic>
        <p:nvPicPr>
          <p:cNvPr id="461839" name="Picture 15" descr="16 WHEA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600450"/>
            <a:ext cx="3429000" cy="25717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39DD-8D70-484E-82DF-9467CAB134DE}" type="slidenum">
              <a:rPr lang="en-US"/>
              <a:pPr/>
              <a:t>50</a:t>
            </a:fld>
            <a:endParaRPr lang="en-US"/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976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60400" indent="-660400">
              <a:buFont typeface="Wingdings" pitchFamily="2" charset="2"/>
              <a:buNone/>
            </a:pPr>
            <a:r>
              <a:rPr lang="en-US" sz="3600" b="1" i="1">
                <a:solidFill>
                  <a:schemeClr val="tx2"/>
                </a:solidFill>
              </a:rPr>
              <a:t>What Do People Find Here?</a:t>
            </a:r>
          </a:p>
        </p:txBody>
      </p:sp>
      <p:sp>
        <p:nvSpPr>
          <p:cNvPr id="497670" name="Rectangle 6"/>
          <p:cNvSpPr>
            <a:spLocks noChangeArrowheads="1"/>
          </p:cNvSpPr>
          <p:nvPr/>
        </p:nvSpPr>
        <p:spPr bwMode="auto">
          <a:xfrm>
            <a:off x="457200" y="2327275"/>
            <a:ext cx="44196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indent="-347663">
              <a:buClr>
                <a:srgbClr val="FEE56A"/>
              </a:buClr>
              <a:buSzPct val="80000"/>
              <a:buFont typeface="Wingdings" pitchFamily="2" charset="2"/>
              <a:buAutoNum type="arabicPeriod"/>
            </a:pPr>
            <a:r>
              <a:rPr lang="en-US" sz="26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Doctrinal integrity and continuity with the original apostolic "deposit" that does not shift with the times or with prevailing fads.</a:t>
            </a:r>
            <a:r>
              <a:rPr lang="en-US" sz="24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 </a:t>
            </a:r>
          </a:p>
        </p:txBody>
      </p:sp>
      <p:pic>
        <p:nvPicPr>
          <p:cNvPr id="497672" name="Picture 8" descr="The Church of the Holy Sepulchre in Jerusalem was constructed by Roman Emperor Constantine I's mother, Helena, on the supposed site of Jesus' tomb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363788"/>
            <a:ext cx="3886200" cy="380365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97673" name="Text Box 9"/>
          <p:cNvSpPr txBox="1">
            <a:spLocks noChangeArrowheads="1"/>
          </p:cNvSpPr>
          <p:nvPr/>
        </p:nvSpPr>
        <p:spPr bwMode="auto">
          <a:xfrm>
            <a:off x="6772275" y="5638800"/>
            <a:ext cx="19145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i="0">
                <a:solidFill>
                  <a:schemeClr val="tx1"/>
                </a:solidFill>
                <a:effectLst/>
                <a:latin typeface="Arial" charset="0"/>
              </a:rPr>
              <a:t>Church of Holy Sepulchre</a:t>
            </a:r>
          </a:p>
          <a:p>
            <a:pPr algn="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1200" i="0">
                <a:solidFill>
                  <a:schemeClr val="tx1"/>
                </a:solidFill>
                <a:effectLst/>
                <a:latin typeface="Arial" charset="0"/>
              </a:rPr>
              <a:t> Jerusalem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342AB-ED69-4615-9C84-A3E640CA2F87}" type="slidenum">
              <a:rPr lang="en-US"/>
              <a:pPr/>
              <a:t>51</a:t>
            </a:fld>
            <a:endParaRPr lang="en-US"/>
          </a:p>
        </p:txBody>
      </p:sp>
      <p:pic>
        <p:nvPicPr>
          <p:cNvPr id="491528" name="Picture 8" descr="11 WHEA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76350"/>
            <a:ext cx="7162800" cy="53721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91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915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28800" y="1371600"/>
            <a:ext cx="5715000" cy="685800"/>
          </a:xfrm>
          <a:solidFill>
            <a:srgbClr val="015B52">
              <a:alpha val="64999"/>
            </a:srgbClr>
          </a:solidFill>
        </p:spPr>
        <p:txBody>
          <a:bodyPr/>
          <a:lstStyle/>
          <a:p>
            <a:pPr marL="660400" indent="-660400">
              <a:buFont typeface="Wingdings" pitchFamily="2" charset="2"/>
              <a:buNone/>
            </a:pPr>
            <a:r>
              <a:rPr lang="en-US" sz="3600" b="1" i="1">
                <a:solidFill>
                  <a:schemeClr val="tx2"/>
                </a:solidFill>
              </a:rPr>
              <a:t>What Do People Find Here?</a:t>
            </a:r>
          </a:p>
        </p:txBody>
      </p:sp>
      <p:sp>
        <p:nvSpPr>
          <p:cNvPr id="491526" name="AutoShape 6"/>
          <p:cNvSpPr>
            <a:spLocks noChangeArrowheads="1"/>
          </p:cNvSpPr>
          <p:nvPr/>
        </p:nvSpPr>
        <p:spPr bwMode="auto">
          <a:xfrm>
            <a:off x="1295400" y="5105400"/>
            <a:ext cx="6858000" cy="1295400"/>
          </a:xfrm>
          <a:prstGeom prst="roundRect">
            <a:avLst>
              <a:gd name="adj" fmla="val 16667"/>
            </a:avLst>
          </a:prstGeom>
          <a:solidFill>
            <a:srgbClr val="015B52">
              <a:alpha val="66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7663" indent="-347663">
              <a:buClr>
                <a:srgbClr val="FEE56A"/>
              </a:buClr>
              <a:buSzPct val="80000"/>
              <a:buFont typeface="Wingdings" pitchFamily="2" charset="2"/>
              <a:buAutoNum type="arabicPeriod" startAt="2"/>
            </a:pPr>
            <a:r>
              <a:rPr lang="en-US" sz="26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An emphasis on the experience and atmosphere of worship in which we acknowledge the holiness and majesty of God.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8FB2F-82AB-4F35-87C9-11471ABD3B0E}" type="slidenum">
              <a:rPr lang="en-US"/>
              <a:pPr/>
              <a:t>52</a:t>
            </a:fld>
            <a:endParaRPr lang="en-US"/>
          </a:p>
        </p:txBody>
      </p:sp>
      <p:pic>
        <p:nvPicPr>
          <p:cNvPr id="492554" name="Picture 10" descr="feast 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22400"/>
            <a:ext cx="7010400" cy="46736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492548" name="AutoShape 4"/>
          <p:cNvSpPr>
            <a:spLocks noChangeArrowheads="1"/>
          </p:cNvSpPr>
          <p:nvPr/>
        </p:nvSpPr>
        <p:spPr bwMode="auto">
          <a:xfrm>
            <a:off x="1447800" y="5105400"/>
            <a:ext cx="6019800" cy="873125"/>
          </a:xfrm>
          <a:prstGeom prst="roundRect">
            <a:avLst>
              <a:gd name="adj" fmla="val 16667"/>
            </a:avLst>
          </a:prstGeom>
          <a:solidFill>
            <a:srgbClr val="015B52">
              <a:alpha val="66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/>
          <a:lstStyle/>
          <a:p>
            <a:pPr marL="231775" indent="-231775">
              <a:buClr>
                <a:srgbClr val="FEE56A"/>
              </a:buClr>
              <a:buSzPct val="80000"/>
              <a:buFont typeface="Wingdings" pitchFamily="2" charset="2"/>
              <a:buAutoNum type="arabicPeriod" startAt="3"/>
            </a:pPr>
            <a:r>
              <a:rPr lang="en-US" sz="2600" i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fornian FB" pitchFamily="18" charset="0"/>
              </a:rPr>
              <a:t>An over-all Christian "world view" that is meant to be lived out as a "way of life."  </a:t>
            </a:r>
          </a:p>
        </p:txBody>
      </p:sp>
      <p:sp>
        <p:nvSpPr>
          <p:cNvPr id="49255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5715000" cy="685800"/>
          </a:xfrm>
          <a:solidFill>
            <a:srgbClr val="015B52">
              <a:alpha val="64999"/>
            </a:srgbClr>
          </a:solidFill>
          <a:ln/>
        </p:spPr>
        <p:txBody>
          <a:bodyPr/>
          <a:lstStyle/>
          <a:p>
            <a:pPr marL="660400" indent="-660400">
              <a:buFont typeface="Wingdings" pitchFamily="2" charset="2"/>
              <a:buNone/>
            </a:pPr>
            <a:r>
              <a:rPr lang="en-US" sz="3600" b="1" i="1">
                <a:solidFill>
                  <a:schemeClr val="tx2"/>
                </a:solidFill>
              </a:rPr>
              <a:t>What Do People Find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/>
              <a:t>Thank You For Your Time </a:t>
            </a:r>
            <a:br>
              <a:rPr lang="en-US" sz="4000"/>
            </a:br>
            <a:r>
              <a:rPr lang="en-US" sz="4000"/>
              <a:t>and Your Attention!</a:t>
            </a:r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Your Name Orthodox Church</a:t>
            </a:r>
          </a:p>
          <a:p>
            <a:r>
              <a:rPr lang="en-US" dirty="0"/>
              <a:t>Your Town or </a:t>
            </a:r>
            <a:r>
              <a:rPr lang="en-US" dirty="0" smtClean="0"/>
              <a:t>City</a:t>
            </a:r>
            <a:endParaRPr lang="en-US" dirty="0"/>
          </a:p>
        </p:txBody>
      </p:sp>
      <p:sp>
        <p:nvSpPr>
          <p:cNvPr id="464902" name="WordArt 6"/>
          <p:cNvSpPr>
            <a:spLocks noChangeArrowheads="1" noChangeShapeType="1" noTextEdit="1"/>
          </p:cNvSpPr>
          <p:nvPr/>
        </p:nvSpPr>
        <p:spPr bwMode="auto">
          <a:xfrm>
            <a:off x="2590800" y="4916488"/>
            <a:ext cx="3886200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Customize this page!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C3130D-B46E-4142-B883-8B5C4D43A22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5" name="Picture 9" descr="CHRIS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276600"/>
            <a:ext cx="4953000" cy="32845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9594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>
                <a:solidFill>
                  <a:schemeClr val="tx1"/>
                </a:solidFill>
              </a:rPr>
              <a:t>Orthodox Christianity</a:t>
            </a:r>
            <a:r>
              <a:rPr lang="en-US"/>
              <a:t/>
            </a:r>
            <a:br>
              <a:rPr lang="en-US"/>
            </a:br>
            <a:r>
              <a:rPr lang="en-US"/>
              <a:t>Who We Are </a:t>
            </a: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2667000"/>
            <a:ext cx="1981200" cy="609600"/>
          </a:xfrm>
        </p:spPr>
        <p:txBody>
          <a:bodyPr/>
          <a:lstStyle/>
          <a:p>
            <a:r>
              <a:rPr lang="en-US"/>
              <a:t>Session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4C3130D-B46E-4142-B883-8B5C4D43A22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Orthodox Christian Church  </a:t>
            </a:r>
          </a:p>
        </p:txBody>
      </p:sp>
      <p:sp>
        <p:nvSpPr>
          <p:cNvPr id="40244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IS NOT 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an institution or organization </a:t>
            </a:r>
          </a:p>
          <a:p>
            <a:r>
              <a:rPr lang="en-US">
                <a:solidFill>
                  <a:schemeClr val="tx2"/>
                </a:solidFill>
              </a:rPr>
              <a:t>IS 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a Living Organism –the people of God </a:t>
            </a:r>
          </a:p>
          <a:p>
            <a:pPr lvl="1"/>
            <a:r>
              <a:rPr lang="en-US"/>
              <a:t>As the people of God we:</a:t>
            </a:r>
          </a:p>
          <a:p>
            <a:pPr lvl="2"/>
            <a:r>
              <a:rPr lang="en-US" i="1">
                <a:solidFill>
                  <a:schemeClr val="tx2"/>
                </a:solidFill>
              </a:rPr>
              <a:t>Gather</a:t>
            </a:r>
            <a:r>
              <a:rPr lang="en-US"/>
              <a:t> together in his name</a:t>
            </a:r>
          </a:p>
          <a:p>
            <a:pPr lvl="2"/>
            <a:r>
              <a:rPr lang="en-US" i="1">
                <a:solidFill>
                  <a:schemeClr val="tx2"/>
                </a:solidFill>
              </a:rPr>
              <a:t>Share</a:t>
            </a:r>
            <a:r>
              <a:rPr lang="en-US"/>
              <a:t> a common faith in love of God</a:t>
            </a:r>
          </a:p>
          <a:p>
            <a:pPr lvl="2"/>
            <a:r>
              <a:rPr lang="en-US" i="1">
                <a:solidFill>
                  <a:schemeClr val="tx2"/>
                </a:solidFill>
              </a:rPr>
              <a:t>Affirm</a:t>
            </a:r>
            <a:r>
              <a:rPr lang="en-US"/>
              <a:t> truth &amp; fullness of their faith belief &amp; experience</a:t>
            </a:r>
          </a:p>
          <a:p>
            <a:pPr lvl="2"/>
            <a:r>
              <a:rPr lang="en-US" i="1">
                <a:solidFill>
                  <a:schemeClr val="tx2"/>
                </a:solidFill>
              </a:rPr>
              <a:t>Proclaim</a:t>
            </a:r>
            <a:r>
              <a:rPr lang="en-US"/>
              <a:t> the Good News of Christ in word and deed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Orthodox Christian…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7724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	A person who lives according to the image of Jesus Christ and affirms the fullness of truth he reveals</a:t>
            </a:r>
          </a:p>
        </p:txBody>
      </p:sp>
      <p:graphicFrame>
        <p:nvGraphicFramePr>
          <p:cNvPr id="418958" name="Group 142"/>
          <p:cNvGraphicFramePr>
            <a:graphicFrameLocks noGrp="1"/>
          </p:cNvGraphicFramePr>
          <p:nvPr>
            <p:ph sz="half" idx="2"/>
          </p:nvPr>
        </p:nvGraphicFramePr>
        <p:xfrm>
          <a:off x="1447800" y="3352800"/>
          <a:ext cx="6578918" cy="1981200"/>
        </p:xfrm>
        <a:graphic>
          <a:graphicData uri="http://schemas.openxmlformats.org/drawingml/2006/table">
            <a:tbl>
              <a:tblPr/>
              <a:tblGrid>
                <a:gridCol w="1828800"/>
                <a:gridCol w="1371600"/>
                <a:gridCol w="208280"/>
                <a:gridCol w="1585913"/>
                <a:gridCol w="1584325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Ortho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dox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fornian FB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Christ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ian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0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True or correct complete doctrine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Belief teaching doctrine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fornian FB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Jesus Christ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in whom our faith is rooted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EE56A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fornian FB" pitchFamily="18" charset="0"/>
                        </a:rPr>
                        <a:t>One who strives to live as Christ did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A40EE-B795-4C3D-BED6-5DCF07377EE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Jesus Christ </a:t>
            </a:r>
          </a:p>
        </p:txBody>
      </p:sp>
      <p:sp>
        <p:nvSpPr>
          <p:cNvPr id="30106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DID NOT … </a:t>
            </a:r>
          </a:p>
          <a:p>
            <a:pPr lvl="1"/>
            <a:r>
              <a:rPr lang="en-US"/>
              <a:t>Come to establish a religion, belief system or code of ethics.</a:t>
            </a:r>
          </a:p>
          <a:p>
            <a:r>
              <a:rPr lang="en-US"/>
              <a:t>DID</a:t>
            </a:r>
          </a:p>
          <a:p>
            <a:pPr lvl="1"/>
            <a:r>
              <a:rPr lang="en-US"/>
              <a:t>Give us a model for living based on loving…</a:t>
            </a:r>
          </a:p>
          <a:p>
            <a:pPr lvl="2"/>
            <a:r>
              <a:rPr lang="en-US"/>
              <a:t>God with our very being</a:t>
            </a:r>
          </a:p>
          <a:p>
            <a:pPr lvl="2"/>
            <a:r>
              <a:rPr lang="en-US"/>
              <a:t>Others as we love ourselves</a:t>
            </a:r>
          </a:p>
          <a:p>
            <a:pPr lvl="1"/>
            <a:r>
              <a:rPr lang="en-US"/>
              <a:t>On this, Jesus Christ says, everything else hinges</a:t>
            </a:r>
          </a:p>
          <a:p>
            <a:pPr lvl="2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4BF53-3BE5-40D0-934A-0902913F7EE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Archdiocese of Western Pennsylvania , Orthodox Church in America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Californian FB"/>
        <a:ea typeface=""/>
        <a:cs typeface=""/>
      </a:majorFont>
      <a:minorFont>
        <a:latin typeface="Californian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14740">
            <a:alpha val="82001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14740">
            <a:alpha val="82001"/>
          </a:srgb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0000"/>
          <a:buFont typeface="Wingdings" pitchFamily="2" charset="2"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54145</TotalTime>
  <Words>2564</Words>
  <Application>Microsoft Office PowerPoint</Application>
  <PresentationFormat>On-screen Show (4:3)</PresentationFormat>
  <Paragraphs>453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Times New Roman</vt:lpstr>
      <vt:lpstr>Californian FB</vt:lpstr>
      <vt:lpstr>Wingdings</vt:lpstr>
      <vt:lpstr>Arial</vt:lpstr>
      <vt:lpstr>Maple</vt:lpstr>
      <vt:lpstr>Users Manual</vt:lpstr>
      <vt:lpstr>Introduction to  Orthodox Christianity</vt:lpstr>
      <vt:lpstr>Class Purpose</vt:lpstr>
      <vt:lpstr>Questions We Will Answer</vt:lpstr>
      <vt:lpstr>Overview </vt:lpstr>
      <vt:lpstr>Orthodox Christianity Who We Are </vt:lpstr>
      <vt:lpstr>Orthodox Christian Church  </vt:lpstr>
      <vt:lpstr>An Orthodox Christian…</vt:lpstr>
      <vt:lpstr>Jesus Christ </vt:lpstr>
      <vt:lpstr>Orthodox Christian Church</vt:lpstr>
      <vt:lpstr>Orthodox Church Today</vt:lpstr>
      <vt:lpstr>Orthodox Christians </vt:lpstr>
      <vt:lpstr>Orthodox Christians </vt:lpstr>
      <vt:lpstr>Orthodox Christians </vt:lpstr>
      <vt:lpstr>Orthodox Christians </vt:lpstr>
      <vt:lpstr>Next Week</vt:lpstr>
      <vt:lpstr>Questions?</vt:lpstr>
      <vt:lpstr>Orthodox Christianity  What We Believe </vt:lpstr>
      <vt:lpstr>Topics</vt:lpstr>
      <vt:lpstr>Holy Scripture</vt:lpstr>
      <vt:lpstr>Holy Scripture</vt:lpstr>
      <vt:lpstr>Holy Tradition</vt:lpstr>
      <vt:lpstr>Holy Tradition </vt:lpstr>
      <vt:lpstr>Holy Trinity</vt:lpstr>
      <vt:lpstr>Holy Trinity (cont’d)</vt:lpstr>
      <vt:lpstr>Holy Trinity (cont’d)</vt:lpstr>
      <vt:lpstr>Holy Trinity (cont’d)</vt:lpstr>
      <vt:lpstr>The Church </vt:lpstr>
      <vt:lpstr>Salvation</vt:lpstr>
      <vt:lpstr>Salvation</vt:lpstr>
      <vt:lpstr>Salvation</vt:lpstr>
      <vt:lpstr>Next Week</vt:lpstr>
      <vt:lpstr>Questions?</vt:lpstr>
      <vt:lpstr>Orthodox Christianity  How We Live</vt:lpstr>
      <vt:lpstr>How We Live</vt:lpstr>
      <vt:lpstr>Service to God</vt:lpstr>
      <vt:lpstr>Service to God</vt:lpstr>
      <vt:lpstr>Service to God</vt:lpstr>
      <vt:lpstr>Service to God</vt:lpstr>
      <vt:lpstr>Service to God</vt:lpstr>
      <vt:lpstr>Service to God</vt:lpstr>
      <vt:lpstr>Service to God</vt:lpstr>
      <vt:lpstr>Service to God</vt:lpstr>
      <vt:lpstr>Service to God</vt:lpstr>
      <vt:lpstr>Service to God</vt:lpstr>
      <vt:lpstr>Service to Others</vt:lpstr>
      <vt:lpstr>Service to Others</vt:lpstr>
      <vt:lpstr>Service to Others (cont’d)</vt:lpstr>
      <vt:lpstr>Service to Others (cont’d)</vt:lpstr>
      <vt:lpstr>Summary</vt:lpstr>
      <vt:lpstr>Summary</vt:lpstr>
      <vt:lpstr>Summary</vt:lpstr>
      <vt:lpstr>Thank You For Your Time  and Your Attention!</vt:lpstr>
    </vt:vector>
  </TitlesOfParts>
  <Company>Innovative Development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Restructuring Proposal</dc:title>
  <dc:creator>Joseph Kormos</dc:creator>
  <cp:lastModifiedBy> Joe Kormos</cp:lastModifiedBy>
  <cp:revision>139</cp:revision>
  <cp:lastPrinted>2003-06-09T11:01:16Z</cp:lastPrinted>
  <dcterms:created xsi:type="dcterms:W3CDTF">2003-06-05T00:54:54Z</dcterms:created>
  <dcterms:modified xsi:type="dcterms:W3CDTF">2013-05-01T17:26:47Z</dcterms:modified>
</cp:coreProperties>
</file>